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43"/>
  </p:notesMasterIdLst>
  <p:handoutMasterIdLst>
    <p:handoutMasterId r:id="rId44"/>
  </p:handoutMasterIdLst>
  <p:sldIdLst>
    <p:sldId id="324" r:id="rId2"/>
    <p:sldId id="345" r:id="rId3"/>
    <p:sldId id="380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84" r:id="rId15"/>
    <p:sldId id="356" r:id="rId16"/>
    <p:sldId id="357" r:id="rId17"/>
    <p:sldId id="358" r:id="rId18"/>
    <p:sldId id="385" r:id="rId19"/>
    <p:sldId id="359" r:id="rId20"/>
    <p:sldId id="360" r:id="rId21"/>
    <p:sldId id="361" r:id="rId22"/>
    <p:sldId id="362" r:id="rId23"/>
    <p:sldId id="363" r:id="rId24"/>
    <p:sldId id="364" r:id="rId25"/>
    <p:sldId id="365" r:id="rId26"/>
    <p:sldId id="386" r:id="rId27"/>
    <p:sldId id="366" r:id="rId28"/>
    <p:sldId id="367" r:id="rId29"/>
    <p:sldId id="368" r:id="rId30"/>
    <p:sldId id="369" r:id="rId31"/>
    <p:sldId id="370" r:id="rId32"/>
    <p:sldId id="371" r:id="rId33"/>
    <p:sldId id="372" r:id="rId34"/>
    <p:sldId id="373" r:id="rId35"/>
    <p:sldId id="374" r:id="rId36"/>
    <p:sldId id="375" r:id="rId37"/>
    <p:sldId id="376" r:id="rId38"/>
    <p:sldId id="381" r:id="rId39"/>
    <p:sldId id="382" r:id="rId40"/>
    <p:sldId id="387" r:id="rId41"/>
    <p:sldId id="383" r:id="rId42"/>
  </p:sldIdLst>
  <p:sldSz cx="9144000" cy="6858000" type="screen4x3"/>
  <p:notesSz cx="7099300" cy="10234613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6698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3396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0093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06791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33489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60187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986885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13582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9B073"/>
    <a:srgbClr val="F79646"/>
    <a:srgbClr val="FF6600"/>
    <a:srgbClr val="FF0000"/>
    <a:srgbClr val="DCE6F2"/>
    <a:srgbClr val="92D050"/>
    <a:srgbClr val="769537"/>
    <a:srgbClr val="C00000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35" autoAdjust="0"/>
    <p:restoredTop sz="87247" autoAdjust="0"/>
  </p:normalViewPr>
  <p:slideViewPr>
    <p:cSldViewPr snapToGrid="0">
      <p:cViewPr>
        <p:scale>
          <a:sx n="66" d="100"/>
          <a:sy n="66" d="100"/>
        </p:scale>
        <p:origin x="-2155" y="-821"/>
      </p:cViewPr>
      <p:guideLst>
        <p:guide orient="horz" pos="217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40" d="100"/>
        <a:sy n="4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480" y="584"/>
      </p:cViewPr>
      <p:guideLst>
        <p:guide orient="horz" pos="3224"/>
        <p:guide pos="2237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42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42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fld id="{B9A11DC5-B027-4CD7-9C4D-B8FAE8E162B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62027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42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9938"/>
            <a:ext cx="5114925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9" y="4860928"/>
            <a:ext cx="5680075" cy="4605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42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fld id="{9A9BCB00-00ED-46CE-BCBE-2C1EE66DCAA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94192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669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3396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009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06791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33489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60187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86885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13582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Disposition personnalisée"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3918130" y="6283875"/>
            <a:ext cx="3600000" cy="321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 anchorCtr="0"/>
          <a:lstStyle/>
          <a:p>
            <a:r>
              <a:rPr lang="fr-FR" sz="1600" dirty="0" smtClean="0">
                <a:solidFill>
                  <a:schemeClr val="bg1"/>
                </a:solidFill>
                <a:latin typeface="+mj-lt"/>
              </a:rPr>
              <a:t>Rabat, le </a:t>
            </a:r>
            <a:fld id="{E9B61218-139E-4E5A-8090-72B866DB9951}" type="datetime4">
              <a:rPr lang="fr-FR" sz="1600" b="1" smtClean="0">
                <a:solidFill>
                  <a:schemeClr val="bg1"/>
                </a:solidFill>
                <a:latin typeface="+mj-lt"/>
              </a:rPr>
              <a:t>23 mai 2023</a:t>
            </a:fld>
            <a:endParaRPr lang="fr-FR" sz="1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Espace réservé du texte 2"/>
          <p:cNvSpPr>
            <a:spLocks noGrp="1"/>
          </p:cNvSpPr>
          <p:nvPr userDrawn="1">
            <p:ph type="body" sz="quarter" idx="10"/>
          </p:nvPr>
        </p:nvSpPr>
        <p:spPr>
          <a:xfrm>
            <a:off x="2481335" y="3046816"/>
            <a:ext cx="6473590" cy="1763179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180000" rIns="85340" bIns="4267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lang="fr-FR" sz="2400" b="1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Modifiez les styles du texte du masque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2481335" y="2593975"/>
            <a:ext cx="6472800" cy="360000"/>
          </a:xfr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rgbClr val="FFFF00"/>
                </a:solidFill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521849" y="672748"/>
            <a:ext cx="6472800" cy="830997"/>
          </a:xfrm>
          <a:prstGeom prst="rect">
            <a:avLst/>
          </a:prstGeom>
        </p:spPr>
        <p:txBody>
          <a:bodyPr anchor="ctr" anchorCtr="0">
            <a:spAutoFit/>
          </a:bodyPr>
          <a:lstStyle/>
          <a:p>
            <a:r>
              <a:rPr lang="fr-FR" sz="1600" b="0" dirty="0" smtClean="0">
                <a:solidFill>
                  <a:schemeClr val="bg1"/>
                </a:solidFill>
              </a:rPr>
              <a:t>Session de formation</a:t>
            </a:r>
          </a:p>
          <a:p>
            <a:r>
              <a:rPr lang="fr-FR" sz="1600" b="0" dirty="0" smtClean="0">
                <a:solidFill>
                  <a:schemeClr val="bg1"/>
                </a:solidFill>
              </a:rPr>
              <a:t>Apports du décret n° 2-22-431 du 8 mars 2023 </a:t>
            </a:r>
          </a:p>
          <a:p>
            <a:r>
              <a:rPr lang="fr-FR" sz="1600" b="0" smtClean="0">
                <a:solidFill>
                  <a:schemeClr val="bg1"/>
                </a:solidFill>
              </a:rPr>
              <a:t>relatif aux marchés publics</a:t>
            </a:r>
            <a:endParaRPr lang="fr-FR" sz="1600" b="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340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rtlCol="0" anchor="ctr" anchorCtr="0">
            <a:noAutofit/>
          </a:bodyPr>
          <a:lstStyle/>
          <a:p>
            <a:pPr algn="ctr" defTabSz="577850">
              <a:spcBef>
                <a:spcPct val="0"/>
              </a:spcBef>
              <a:spcAft>
                <a:spcPts val="0"/>
              </a:spcAft>
            </a:pPr>
            <a:endParaRPr lang="fr-FR" sz="1300" b="1" kern="1200" dirty="0" smtClean="0"/>
          </a:p>
        </p:txBody>
      </p:sp>
      <p:sp>
        <p:nvSpPr>
          <p:cNvPr id="11" name="ZoneTexte 10"/>
          <p:cNvSpPr txBox="1"/>
          <p:nvPr userDrawn="1"/>
        </p:nvSpPr>
        <p:spPr>
          <a:xfrm>
            <a:off x="104069" y="1939182"/>
            <a:ext cx="2124000" cy="130805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Trésorerie</a:t>
            </a:r>
            <a:r>
              <a:rPr lang="fr-FR" sz="1000" b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Générale du Royaume</a:t>
            </a:r>
            <a:endParaRPr lang="fr-FR" sz="10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Direction de la Recherche, de la Règlementation et de la Coopération Internationale </a:t>
            </a: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Division de la Règlementation</a:t>
            </a: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Service</a:t>
            </a:r>
            <a:r>
              <a:rPr lang="fr-FR" sz="1000" b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de la Règlementation des Marches Publics</a:t>
            </a:r>
            <a:endParaRPr lang="fr-FR" sz="10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2" name="Image 11" descr="logo-tgr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82157" y="434847"/>
            <a:ext cx="1551824" cy="13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3191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600" y="122635"/>
            <a:ext cx="85428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30403" y="838733"/>
            <a:ext cx="8541099" cy="50051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>
              <a:defRPr lang="fr-FR" sz="1800" b="1" dirty="0" smtClean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marL="0" lv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</a:pPr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2385033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39452" y="117669"/>
            <a:ext cx="7905968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317444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26926" y="98705"/>
            <a:ext cx="7900907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30403" y="704711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800" b="1"/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323427" y="5788823"/>
            <a:ext cx="8507422" cy="993775"/>
          </a:xfrm>
        </p:spPr>
        <p:txBody>
          <a:bodyPr lIns="67197" tIns="67197" rIns="67197" bIns="67197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1pPr>
            <a:lvl2pPr>
              <a:buFontTx/>
              <a:buNone/>
              <a:defRPr sz="1500"/>
            </a:lvl2pPr>
            <a:lvl3pPr>
              <a:buFontTx/>
              <a:buNone/>
              <a:defRPr sz="1500"/>
            </a:lvl3pPr>
            <a:lvl4pPr>
              <a:buFontTx/>
              <a:buNone/>
              <a:defRPr sz="1500"/>
            </a:lvl4pPr>
            <a:lvl5pPr>
              <a:buFontTx/>
              <a:buNone/>
              <a:defRPr sz="15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852171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 noChangeAspect="1"/>
          </p:cNvSpPr>
          <p:nvPr>
            <p:ph type="sldNum" sz="quarter" idx="4"/>
          </p:nvPr>
        </p:nvSpPr>
        <p:spPr>
          <a:xfrm>
            <a:off x="8928832" y="6602598"/>
            <a:ext cx="180000" cy="18000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none" lIns="83996" tIns="43678" rIns="83996" bIns="43678" anchor="ctr"/>
          <a:lstStyle>
            <a:lvl1pPr>
              <a:defRPr lang="fr-FR" sz="1000" b="0" smtClean="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386260E0-CCB1-43ED-803B-3EA2868632B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288838" y="884011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6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300600" y="112734"/>
            <a:ext cx="85428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800" b="1" dirty="0" smtClean="0">
                <a:solidFill>
                  <a:schemeClr val="bg1"/>
                </a:solidFill>
              </a:rPr>
              <a:t>Gouvernance des marchés publics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300038" y="1535113"/>
            <a:ext cx="8543925" cy="4168775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SzPct val="150000"/>
              <a:defRPr sz="1600"/>
            </a:lvl1pPr>
            <a:lvl2pPr>
              <a:spcBef>
                <a:spcPts val="600"/>
              </a:spcBef>
              <a:spcAft>
                <a:spcPts val="600"/>
              </a:spcAft>
              <a:defRPr sz="16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600"/>
            </a:lvl4pPr>
            <a:lvl5pPr>
              <a:spcBef>
                <a:spcPts val="600"/>
              </a:spcBef>
              <a:spcAft>
                <a:spcPts val="600"/>
              </a:spcAft>
              <a:defRPr sz="1600"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597676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288838" y="771277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8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/>
          </p:nvPr>
        </p:nvSpPr>
        <p:spPr>
          <a:xfrm>
            <a:off x="287987" y="1390258"/>
            <a:ext cx="8542800" cy="4860229"/>
          </a:xfrm>
        </p:spPr>
        <p:txBody>
          <a:bodyPr/>
          <a:lstStyle>
            <a:lvl1pPr>
              <a:spcBef>
                <a:spcPts val="1200"/>
              </a:spcBef>
              <a:spcAft>
                <a:spcPts val="600"/>
              </a:spcAft>
              <a:defRPr b="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00600" y="125260"/>
            <a:ext cx="85428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800" b="1" dirty="0" smtClean="0">
                <a:solidFill>
                  <a:schemeClr val="bg1"/>
                </a:solidFill>
              </a:rPr>
              <a:t>Principes généraux de passation des marchés publics</a:t>
            </a:r>
          </a:p>
        </p:txBody>
      </p:sp>
    </p:spTree>
    <p:extLst>
      <p:ext uri="{BB962C8B-B14F-4D97-AF65-F5344CB8AC3E}">
        <p14:creationId xmlns:p14="http://schemas.microsoft.com/office/powerpoint/2010/main" val="219248717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342000" y="823403"/>
            <a:ext cx="8460000" cy="5176564"/>
          </a:xfrm>
        </p:spPr>
        <p:txBody>
          <a:bodyPr/>
          <a:lstStyle>
            <a:lvl1pPr marL="165938" indent="-16593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  <a:defRPr sz="1600"/>
            </a:lvl1pPr>
            <a:lvl2pPr marL="674124" indent="-235188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Font typeface="+mj-lt"/>
              <a:buAutoNum type="arabicPeriod"/>
              <a:tabLst>
                <a:tab pos="50374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	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42000" y="124182"/>
            <a:ext cx="84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fr-FR" sz="2000" b="1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600" y="110211"/>
            <a:ext cx="85428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0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20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27479" y="5322279"/>
            <a:ext cx="7710235" cy="993775"/>
          </a:xfrm>
        </p:spPr>
        <p:txBody>
          <a:bodyPr lIns="67197" tIns="67197" rIns="67197" bIns="67197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600"/>
            </a:lvl1pPr>
            <a:lvl2pPr>
              <a:buFontTx/>
              <a:buNone/>
              <a:defRPr sz="1500"/>
            </a:lvl2pPr>
            <a:lvl3pPr>
              <a:buFontTx/>
              <a:buNone/>
              <a:defRPr sz="1500"/>
            </a:lvl3pPr>
            <a:lvl4pPr>
              <a:buFontTx/>
              <a:buNone/>
              <a:defRPr sz="1500"/>
            </a:lvl4pPr>
            <a:lvl5pPr>
              <a:buFontTx/>
              <a:buNone/>
              <a:defRPr sz="15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301451" y="1510655"/>
            <a:ext cx="8541099" cy="4394728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54000" tIns="108000" rIns="54000" bIns="54000" anchor="t" anchorCtr="0"/>
          <a:lstStyle>
            <a:lvl1pPr marL="269875" indent="-269875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arenR"/>
              <a:defRPr sz="1800"/>
            </a:lvl1pPr>
            <a:lvl2pPr marL="674124" indent="-235188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Font typeface="+mj-lt"/>
              <a:buAutoNum type="arabicPeriod"/>
              <a:tabLst>
                <a:tab pos="50374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	</a:t>
            </a:r>
          </a:p>
          <a:p>
            <a:pPr lvl="1"/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926925" y="108044"/>
            <a:ext cx="791732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0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01451" y="959167"/>
            <a:ext cx="8541099" cy="500515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8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3217925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32000" y="2889000"/>
            <a:ext cx="8280000" cy="10800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fr-FR" sz="2800" b="1" dirty="0">
                <a:solidFill>
                  <a:schemeClr val="accent6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pic>
        <p:nvPicPr>
          <p:cNvPr id="4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00" y="882"/>
            <a:ext cx="9180000" cy="59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311154" y="1443791"/>
            <a:ext cx="8541099" cy="4906212"/>
          </a:xfrm>
        </p:spPr>
        <p:txBody>
          <a:bodyPr/>
          <a:lstStyle>
            <a:lvl1pPr marL="165938" indent="-165938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 sz="1800"/>
            </a:lvl1pPr>
            <a:lvl2pPr marL="674124" indent="-235188">
              <a:lnSpc>
                <a:spcPct val="150000"/>
              </a:lnSpc>
              <a:spcBef>
                <a:spcPts val="1120"/>
              </a:spcBef>
              <a:spcAft>
                <a:spcPts val="1120"/>
              </a:spcAft>
              <a:buClr>
                <a:schemeClr val="accent6">
                  <a:lumMod val="75000"/>
                </a:schemeClr>
              </a:buClr>
              <a:buFont typeface="+mj-lt"/>
              <a:buAutoNum type="arabicPeriod"/>
              <a:tabLst>
                <a:tab pos="50374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	</a:t>
            </a:r>
          </a:p>
          <a:p>
            <a:pPr lvl="1"/>
            <a:endParaRPr lang="fr-FR" dirty="0" smtClean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30403" y="837401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8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54842" y="97517"/>
            <a:ext cx="8529851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56017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600" y="95339"/>
            <a:ext cx="85428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311154" y="839247"/>
            <a:ext cx="8541099" cy="5510756"/>
          </a:xfrm>
        </p:spPr>
        <p:txBody>
          <a:bodyPr anchor="ctr" anchorCtr="0"/>
          <a:lstStyle>
            <a:lvl1pPr marL="165938" indent="-165938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 sz="1800"/>
            </a:lvl1pPr>
            <a:lvl2pPr marL="331876" indent="-1659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−"/>
              <a:defRPr sz="18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26130809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61038" cy="69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525" y="0"/>
            <a:ext cx="9162000" cy="594000"/>
          </a:xfrm>
          <a:prstGeom prst="rect">
            <a:avLst/>
          </a:prstGeom>
          <a:blipFill>
            <a:blip r:embed="rId16"/>
            <a:stretch>
              <a:fillRect/>
            </a:stretch>
          </a:blipFill>
        </p:spPr>
        <p:txBody>
          <a:bodyPr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fr-FR" sz="2000" b="1" dirty="0" smtClean="0">
              <a:solidFill>
                <a:schemeClr val="bg1"/>
              </a:solidFill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0600" y="695551"/>
            <a:ext cx="8542800" cy="5466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0" tIns="42670" rIns="85340" bIns="426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0" r:id="rId2"/>
    <p:sldLayoutId id="2147483784" r:id="rId3"/>
    <p:sldLayoutId id="2147483743" r:id="rId4"/>
    <p:sldLayoutId id="2147483758" r:id="rId5"/>
    <p:sldLayoutId id="2147483783" r:id="rId6"/>
    <p:sldLayoutId id="2147483749" r:id="rId7"/>
    <p:sldLayoutId id="2147483779" r:id="rId8"/>
    <p:sldLayoutId id="2147483776" r:id="rId9"/>
    <p:sldLayoutId id="2147483777" r:id="rId10"/>
    <p:sldLayoutId id="2147483781" r:id="rId11"/>
    <p:sldLayoutId id="2147483778" r:id="rId12"/>
    <p:sldLayoutId id="2147483735" r:id="rId13"/>
  </p:sldLayoutIdLst>
  <p:transition>
    <p:split orient="vert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/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26698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853396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280093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706791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164456" indent="-164456" algn="justLow" rtl="0" eaLnBrk="0" fontAlgn="base" hangingPunct="0">
        <a:spcBef>
          <a:spcPct val="25000"/>
        </a:spcBef>
        <a:spcAft>
          <a:spcPct val="25000"/>
        </a:spcAft>
        <a:buClr>
          <a:srgbClr val="FF6600"/>
        </a:buClr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582265" indent="-160011" algn="justLow" rtl="0" eaLnBrk="0" fontAlgn="base" hangingPunct="0">
        <a:spcBef>
          <a:spcPct val="25000"/>
        </a:spcBef>
        <a:spcAft>
          <a:spcPct val="25000"/>
        </a:spcAft>
        <a:buClr>
          <a:schemeClr val="bg1">
            <a:lumMod val="50000"/>
          </a:schemeClr>
        </a:buClr>
        <a:buFont typeface="Courier New" panose="02070309020205020404" pitchFamily="49" charset="0"/>
        <a:buChar char="o"/>
        <a:defRPr sz="1500">
          <a:solidFill>
            <a:schemeClr val="tx1"/>
          </a:solidFill>
          <a:latin typeface="+mn-lt"/>
          <a:cs typeface="+mn-cs"/>
        </a:defRPr>
      </a:lvl2pPr>
      <a:lvl3pPr marL="1091932" indent="-176310" algn="justLow" rtl="0" eaLnBrk="0" fontAlgn="base" hangingPunct="0">
        <a:spcBef>
          <a:spcPct val="25000"/>
        </a:spcBef>
        <a:spcAft>
          <a:spcPct val="25000"/>
        </a:spcAft>
        <a:buClr>
          <a:schemeClr val="accent2"/>
        </a:buClr>
        <a:buChar char="•"/>
        <a:defRPr sz="1300">
          <a:solidFill>
            <a:schemeClr val="tx1"/>
          </a:solidFill>
          <a:latin typeface="+mn-lt"/>
          <a:cs typeface="+mn-cs"/>
        </a:defRPr>
      </a:lvl3pPr>
      <a:lvl4pPr marL="1557151" indent="-213349" algn="justLow" rtl="0" eaLnBrk="0" fontAlgn="base" hangingPunct="0">
        <a:spcBef>
          <a:spcPct val="25000"/>
        </a:spcBef>
        <a:spcAft>
          <a:spcPct val="25000"/>
        </a:spcAft>
        <a:buClr>
          <a:srgbClr val="0070C0"/>
        </a:buClr>
        <a:buChar char="–"/>
        <a:defRPr sz="1100">
          <a:solidFill>
            <a:schemeClr val="tx1"/>
          </a:solidFill>
          <a:latin typeface="+mn-lt"/>
          <a:cs typeface="+mn-cs"/>
        </a:defRPr>
      </a:lvl4pPr>
      <a:lvl5pPr marL="1937919" indent="-213349" algn="justLow" rtl="0" eaLnBrk="0" fontAlgn="base" hangingPunct="0">
        <a:spcBef>
          <a:spcPct val="25000"/>
        </a:spcBef>
        <a:spcAft>
          <a:spcPct val="25000"/>
        </a:spcAft>
        <a:buClr>
          <a:srgbClr val="0070C0"/>
        </a:buClr>
        <a:buChar char="»"/>
        <a:defRPr sz="1000">
          <a:solidFill>
            <a:schemeClr val="tx1"/>
          </a:solidFill>
          <a:latin typeface="+mn-lt"/>
          <a:cs typeface="+mn-cs"/>
        </a:defRPr>
      </a:lvl5pPr>
      <a:lvl6pPr marL="2364617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791315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218013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644710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6698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3396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093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6791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3489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60187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6885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13582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  <p:custDataLst>
              <p:tags r:id="rId1"/>
            </p:custDataLst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Gouvernance </a:t>
            </a:r>
            <a:r>
              <a:rPr lang="fr-FR" dirty="0" smtClean="0"/>
              <a:t>des </a:t>
            </a:r>
            <a:r>
              <a:rPr lang="fr-FR" dirty="0"/>
              <a:t>marchés publics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Module N° 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3003820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141 : Dématérialisation des documents et </a:t>
            </a:r>
            <a:r>
              <a:rPr lang="fr-FR" dirty="0" smtClean="0"/>
              <a:t>pièces	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L’établissement, la conservation et la transmission des documents et pièces, prévus par le présent décret peuvent être dématérialisés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/>
              <a:t>La signature des documents et pièces dématérialisés prend la forme d’une signature scannée ou </a:t>
            </a:r>
            <a:r>
              <a:rPr lang="fr-FR" dirty="0" smtClean="0"/>
              <a:t>électronique, selon le cas.</a:t>
            </a:r>
          </a:p>
          <a:p>
            <a:endParaRPr lang="fr-FR" dirty="0"/>
          </a:p>
          <a:p>
            <a:r>
              <a:rPr lang="fr-FR" dirty="0"/>
              <a:t>Les conditions et les modalités </a:t>
            </a:r>
            <a:r>
              <a:rPr lang="fr-FR" dirty="0" smtClean="0"/>
              <a:t>cette dématérialisation </a:t>
            </a:r>
            <a:r>
              <a:rPr lang="fr-FR" dirty="0"/>
              <a:t>sont fixées par arrêté du ministre des finances.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5527145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142 : </a:t>
            </a:r>
            <a:r>
              <a:rPr lang="fr-MA" dirty="0"/>
              <a:t>Approbation des marchés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Ajout de la disposition:</a:t>
            </a:r>
          </a:p>
          <a:p>
            <a:pPr marL="635000" indent="-285750">
              <a:buFont typeface="Courier New" panose="02070309020205020404" pitchFamily="49" charset="0"/>
              <a:buChar char="o"/>
              <a:tabLst>
                <a:tab pos="363538" algn="l"/>
              </a:tabLst>
            </a:pPr>
            <a:r>
              <a:rPr lang="fr-FR" dirty="0" smtClean="0"/>
              <a:t> relative aux marchés passés par les autres personnes morales de droit public visés à l’article 2 du présent décret </a:t>
            </a:r>
            <a:r>
              <a:rPr lang="fr-FR" b="1" dirty="0" smtClean="0"/>
              <a:t>ne sont valables et définitifs qu’après leur approbation par l’autorité compétente.</a:t>
            </a:r>
          </a:p>
          <a:p>
            <a:pPr marL="547688" indent="-285750">
              <a:buFont typeface="Courier New" panose="02070309020205020404" pitchFamily="49" charset="0"/>
              <a:buChar char="o"/>
            </a:pPr>
            <a:r>
              <a:rPr lang="fr-FR" dirty="0" smtClean="0"/>
              <a:t>au même titre que ce qui est prévu pour les marchés de l’Etat et des CT.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162561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143 : Délai de notification de </a:t>
            </a:r>
            <a:r>
              <a:rPr lang="fr-FR" dirty="0" smtClean="0"/>
              <a:t>l’approbation	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Le délai </a:t>
            </a:r>
            <a:r>
              <a:rPr lang="fr-FR" dirty="0"/>
              <a:t>de notification de l’approbation passe de </a:t>
            </a:r>
            <a:r>
              <a:rPr lang="fr-FR" dirty="0" smtClean="0"/>
              <a:t>75 jours </a:t>
            </a:r>
            <a:r>
              <a:rPr lang="fr-FR" dirty="0"/>
              <a:t>à 60 jours</a:t>
            </a:r>
          </a:p>
          <a:p>
            <a:r>
              <a:rPr lang="fr-FR" dirty="0" smtClean="0"/>
              <a:t>Le délai de notification de l’approbation du marché ne peut dépasser le délai de validité des offres prorogé , le cas échéant, d’une période supplémentaire fixées par le maître d’ouvrage et acceptée par les concurrents ( article 36).</a:t>
            </a:r>
            <a:endParaRPr lang="fr-FR" dirty="0"/>
          </a:p>
          <a:p>
            <a:r>
              <a:rPr lang="fr-FR" dirty="0" smtClean="0"/>
              <a:t>L’introduction de la possibilité </a:t>
            </a:r>
            <a:r>
              <a:rPr lang="fr-FR" dirty="0"/>
              <a:t>de demander à l’attributaire de proroger de la validité de son offre pour une période supplémentaire ne dépassant 30 </a:t>
            </a:r>
            <a:r>
              <a:rPr lang="fr-FR" dirty="0" smtClean="0"/>
              <a:t>jours, </a:t>
            </a:r>
            <a:r>
              <a:rPr lang="fr-FR" dirty="0"/>
              <a:t>en lui fixant une date limite pour faire connaitre sa réponse. </a:t>
            </a:r>
            <a:endParaRPr lang="fr-FR" dirty="0" smtClean="0"/>
          </a:p>
          <a:p>
            <a:r>
              <a:rPr lang="fr-FR" dirty="0" smtClean="0"/>
              <a:t>Si le titulaire accepte le nouveau délai , il reste engagé vis-à-vis du MO.</a:t>
            </a:r>
            <a:endParaRPr lang="fr-FR" dirty="0"/>
          </a:p>
          <a:p>
            <a:r>
              <a:rPr lang="fr-FR" dirty="0"/>
              <a:t>Passé </a:t>
            </a:r>
            <a:r>
              <a:rPr lang="fr-FR" dirty="0" smtClean="0"/>
              <a:t>le délai fixé, </a:t>
            </a:r>
            <a:r>
              <a:rPr lang="fr-FR" dirty="0"/>
              <a:t>et en l’absence d’une réponse de la part de l’attributaire :</a:t>
            </a:r>
          </a:p>
          <a:p>
            <a:pPr lvl="1"/>
            <a:r>
              <a:rPr lang="fr-FR" dirty="0"/>
              <a:t>la mainlevée </a:t>
            </a:r>
            <a:r>
              <a:rPr lang="fr-FR" dirty="0" smtClean="0"/>
              <a:t>lui est </a:t>
            </a:r>
            <a:r>
              <a:rPr lang="fr-FR" dirty="0"/>
              <a:t>donnée de son cautionnement </a:t>
            </a:r>
            <a:r>
              <a:rPr lang="fr-FR" dirty="0" smtClean="0"/>
              <a:t>provisoire dans les 48 heures ;</a:t>
            </a:r>
            <a:endParaRPr lang="fr-FR" dirty="0"/>
          </a:p>
          <a:p>
            <a:pPr lvl="1"/>
            <a:r>
              <a:rPr lang="fr-FR" dirty="0"/>
              <a:t>il est procédé à l’annulation de la procédure.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314450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144 : Marchés d’études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La </a:t>
            </a:r>
            <a:r>
              <a:rPr lang="fr-FR" dirty="0"/>
              <a:t>passation des marchés d’études portant sur l’élaboration des projets de textes législatifs ou réglementaires est soumise </a:t>
            </a:r>
            <a:r>
              <a:rPr lang="fr-FR" dirty="0" smtClean="0"/>
              <a:t>à l’autorisation préalable du </a:t>
            </a:r>
            <a:r>
              <a:rPr lang="fr-FR" dirty="0"/>
              <a:t>Chef du gouvernement, </a:t>
            </a:r>
            <a:r>
              <a:rPr lang="fr-FR" b="1" dirty="0"/>
              <a:t>au lieu l’avis du Secrétaire général du </a:t>
            </a:r>
            <a:r>
              <a:rPr lang="fr-FR" b="1" dirty="0" smtClean="0"/>
              <a:t>gouvernement ;</a:t>
            </a:r>
            <a:endParaRPr lang="fr-FR" b="1" dirty="0"/>
          </a:p>
          <a:p>
            <a:r>
              <a:rPr lang="fr-FR" dirty="0" smtClean="0"/>
              <a:t>L’introduction de l’obligation </a:t>
            </a:r>
            <a:r>
              <a:rPr lang="fr-FR" dirty="0"/>
              <a:t>pour les bureaux d’études non installés au Maroc d’associer </a:t>
            </a:r>
            <a:r>
              <a:rPr lang="fr-FR" b="1" dirty="0"/>
              <a:t>des experts nationaux dans une proportion minimale de </a:t>
            </a:r>
            <a:r>
              <a:rPr lang="fr-FR" b="1" dirty="0" smtClean="0"/>
              <a:t>20% des </a:t>
            </a:r>
            <a:r>
              <a:rPr lang="fr-FR" b="1" dirty="0"/>
              <a:t>experts </a:t>
            </a:r>
            <a:r>
              <a:rPr lang="fr-FR" dirty="0"/>
              <a:t>affectés à l’exécution des prestations objet du marché, sauf en cas d’indisponibilité de ces experts </a:t>
            </a:r>
            <a:r>
              <a:rPr lang="fr-FR" dirty="0" smtClean="0"/>
              <a:t>nationaux ( CPS);</a:t>
            </a:r>
          </a:p>
          <a:p>
            <a:r>
              <a:rPr lang="fr-FR" b="1" dirty="0" smtClean="0"/>
              <a:t>L’introduction du seuil d’admissibilité </a:t>
            </a:r>
            <a:r>
              <a:rPr lang="fr-FR" dirty="0" smtClean="0"/>
              <a:t>des concurrents à prévoir dans le RC sur la base de la note technique global obtenue par chaque concurrent.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85181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144 : Marchés d’études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La pondération de l’offre financière est fixée à une note comprise </a:t>
            </a:r>
            <a:r>
              <a:rPr lang="fr-FR" b="1" dirty="0" smtClean="0"/>
              <a:t>ente 10 et 40 points </a:t>
            </a:r>
            <a:r>
              <a:rPr lang="fr-FR" dirty="0" smtClean="0"/>
              <a:t>sur une note globale de 100 points.(au lieu de 10 à 20 sans dépasser 40)</a:t>
            </a:r>
          </a:p>
          <a:p>
            <a:r>
              <a:rPr lang="fr-FR" dirty="0" smtClean="0"/>
              <a:t>L’offre ayant obtenue la note globale ( technique et financière après pondération) est considérée comme </a:t>
            </a:r>
            <a:r>
              <a:rPr lang="fr-FR" b="1" dirty="0" smtClean="0"/>
              <a:t>l’offre la plus avantageuse</a:t>
            </a:r>
            <a:r>
              <a:rPr lang="fr-FR" dirty="0" smtClean="0"/>
              <a:t>.</a:t>
            </a:r>
            <a:endParaRPr lang="fr-FR" dirty="0"/>
          </a:p>
          <a:p>
            <a:r>
              <a:rPr lang="fr-FR" dirty="0" smtClean="0"/>
              <a:t>L’écartement </a:t>
            </a:r>
            <a:r>
              <a:rPr lang="fr-FR" dirty="0"/>
              <a:t>de l’offre 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excessive</a:t>
            </a:r>
            <a:r>
              <a:rPr lang="fr-FR" dirty="0"/>
              <a:t>, lorsqu’elle est supérieure </a:t>
            </a:r>
            <a:r>
              <a:rPr lang="fr-FR" b="1" dirty="0"/>
              <a:t>de plus de 20% </a:t>
            </a:r>
            <a:r>
              <a:rPr lang="fr-FR" dirty="0"/>
              <a:t>par rapport à l’estimation du coût des prestations ;</a:t>
            </a:r>
          </a:p>
          <a:p>
            <a:pPr lvl="1"/>
            <a:r>
              <a:rPr lang="fr-FR" dirty="0" smtClean="0"/>
              <a:t>anormalement basses, </a:t>
            </a:r>
            <a:r>
              <a:rPr lang="fr-FR" dirty="0"/>
              <a:t>lorsqu’elle est inférieure </a:t>
            </a:r>
            <a:r>
              <a:rPr lang="fr-FR" b="1" dirty="0"/>
              <a:t>de plus de 25%</a:t>
            </a:r>
            <a:r>
              <a:rPr lang="fr-FR" dirty="0"/>
              <a:t> par rapport à l’estimation du coût des prestations </a:t>
            </a:r>
            <a:r>
              <a:rPr lang="fr-FR" dirty="0" smtClean="0"/>
              <a:t>établie.</a:t>
            </a:r>
          </a:p>
          <a:p>
            <a:pPr lvl="1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84516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145 : Marchés de services relatifs aux systèmes </a:t>
            </a:r>
            <a:r>
              <a:rPr lang="fr-FR" dirty="0" smtClean="0"/>
              <a:t>d’information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L’obligation faite pour </a:t>
            </a:r>
            <a:r>
              <a:rPr lang="fr-FR" dirty="0"/>
              <a:t>les concurrents non installés au Maroc d’associer </a:t>
            </a:r>
            <a:r>
              <a:rPr lang="fr-FR" b="1" dirty="0"/>
              <a:t>au minimum </a:t>
            </a:r>
            <a:r>
              <a:rPr lang="fr-FR" b="1" dirty="0" smtClean="0"/>
              <a:t>de 20% </a:t>
            </a:r>
            <a:r>
              <a:rPr lang="fr-FR" b="1" dirty="0"/>
              <a:t>des experts </a:t>
            </a:r>
            <a:r>
              <a:rPr lang="fr-FR" b="1" dirty="0" smtClean="0"/>
              <a:t>mobilisés, </a:t>
            </a:r>
            <a:r>
              <a:rPr lang="fr-FR" dirty="0"/>
              <a:t>pour l’exécution des prestations objet du marché, au profit des experts </a:t>
            </a:r>
            <a:r>
              <a:rPr lang="fr-FR" dirty="0" smtClean="0"/>
              <a:t>marocain, </a:t>
            </a:r>
            <a:r>
              <a:rPr lang="fr-FR" b="1" dirty="0" smtClean="0"/>
              <a:t>sauf </a:t>
            </a:r>
            <a:r>
              <a:rPr lang="fr-FR" b="1" dirty="0"/>
              <a:t>en cas d’indisponibilité </a:t>
            </a:r>
            <a:r>
              <a:rPr lang="fr-FR" dirty="0"/>
              <a:t>de ces </a:t>
            </a:r>
            <a:r>
              <a:rPr lang="fr-FR" dirty="0" smtClean="0"/>
              <a:t>experts (CPS).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090275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146 : Compensation industrielle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 smtClean="0"/>
              <a:t>Un article dédié </a:t>
            </a:r>
            <a:r>
              <a:rPr lang="fr-FR" dirty="0" smtClean="0"/>
              <a:t>à la compensation industrielle.</a:t>
            </a:r>
          </a:p>
          <a:p>
            <a:r>
              <a:rPr lang="fr-FR" dirty="0" smtClean="0"/>
              <a:t>La précision des secteurs d’activité qui seraient concernés par une clause </a:t>
            </a:r>
            <a:r>
              <a:rPr lang="fr-FR" dirty="0"/>
              <a:t>de </a:t>
            </a:r>
            <a:r>
              <a:rPr lang="fr-FR" dirty="0" smtClean="0"/>
              <a:t>compensation </a:t>
            </a:r>
            <a:r>
              <a:rPr lang="fr-FR" dirty="0"/>
              <a:t>industrielle </a:t>
            </a:r>
            <a:r>
              <a:rPr lang="fr-FR" dirty="0" smtClean="0"/>
              <a:t> à savoir </a:t>
            </a:r>
            <a:r>
              <a:rPr lang="fr-FR" b="1" dirty="0" smtClean="0"/>
              <a:t>la </a:t>
            </a:r>
            <a:r>
              <a:rPr lang="fr-FR" b="1" dirty="0"/>
              <a:t>sécurité, l’industrie, l’énergie et les nouvelles </a:t>
            </a:r>
            <a:r>
              <a:rPr lang="fr-FR" b="1" dirty="0" smtClean="0"/>
              <a:t>technologies ;</a:t>
            </a:r>
            <a:endParaRPr lang="fr-FR" b="1" dirty="0"/>
          </a:p>
          <a:p>
            <a:r>
              <a:rPr lang="fr-FR" dirty="0" smtClean="0"/>
              <a:t>La délimitation </a:t>
            </a:r>
            <a:r>
              <a:rPr lang="fr-FR" dirty="0"/>
              <a:t>des domaines sur lesquels portent la compensation industrielle à savoir notamment </a:t>
            </a:r>
            <a:r>
              <a:rPr lang="fr-FR" b="1" dirty="0"/>
              <a:t>l’investissement direct, le transfert de compétences ou de technologies, la formation, l’achat ou l’utilisation de produits locaux, l’intégration industrielle, la maintenance et le service </a:t>
            </a:r>
            <a:r>
              <a:rPr lang="fr-FR" b="1" dirty="0" smtClean="0"/>
              <a:t>après-vente ;</a:t>
            </a:r>
            <a:endParaRPr lang="fr-FR" b="1" dirty="0"/>
          </a:p>
          <a:p>
            <a:r>
              <a:rPr lang="fr-FR" dirty="0" smtClean="0"/>
              <a:t>Le </a:t>
            </a:r>
            <a:r>
              <a:rPr lang="fr-FR" dirty="0"/>
              <a:t>règlement de </a:t>
            </a:r>
            <a:r>
              <a:rPr lang="fr-FR" dirty="0" smtClean="0"/>
              <a:t>consultation prévoit les </a:t>
            </a:r>
            <a:r>
              <a:rPr lang="fr-FR" dirty="0"/>
              <a:t>critères devant servir à l’évaluation des éléments des offres des concurrents relatifs à la compensation </a:t>
            </a:r>
            <a:r>
              <a:rPr lang="fr-FR" dirty="0" smtClean="0"/>
              <a:t>industrielle.</a:t>
            </a:r>
          </a:p>
          <a:p>
            <a:r>
              <a:rPr lang="fr-FR" b="1" dirty="0" smtClean="0"/>
              <a:t>Aucune contrepartie financière </a:t>
            </a:r>
            <a:r>
              <a:rPr lang="fr-FR" dirty="0" smtClean="0"/>
              <a:t>de la part du MO ne peut être prévue pour cette compensation.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614403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147 : Préférence </a:t>
            </a:r>
            <a:r>
              <a:rPr lang="fr-FR" dirty="0" smtClean="0"/>
              <a:t>nationale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La généralisation </a:t>
            </a:r>
            <a:r>
              <a:rPr lang="fr-FR" dirty="0"/>
              <a:t>de </a:t>
            </a:r>
            <a:r>
              <a:rPr lang="fr-FR" dirty="0" smtClean="0"/>
              <a:t>la préférence </a:t>
            </a:r>
            <a:r>
              <a:rPr lang="fr-FR" dirty="0"/>
              <a:t>nationale, </a:t>
            </a:r>
            <a:r>
              <a:rPr lang="fr-FR" b="1" dirty="0"/>
              <a:t>aux marches de fournitures </a:t>
            </a:r>
            <a:r>
              <a:rPr lang="fr-FR" b="1" dirty="0" smtClean="0"/>
              <a:t>et de services, </a:t>
            </a:r>
            <a:r>
              <a:rPr lang="fr-FR" dirty="0" smtClean="0"/>
              <a:t>sous réserve du </a:t>
            </a:r>
            <a:r>
              <a:rPr lang="fr-FR" dirty="0"/>
              <a:t>respect des engagements pris dans le cadre d’accords internationaux dûment ratifiés par le </a:t>
            </a:r>
            <a:r>
              <a:rPr lang="fr-FR" dirty="0" smtClean="0"/>
              <a:t>Maroc ;</a:t>
            </a:r>
          </a:p>
          <a:p>
            <a:r>
              <a:rPr lang="fr-FR" dirty="0" smtClean="0"/>
              <a:t>Remplacement de la notion d’entreprise nationale par </a:t>
            </a:r>
            <a:r>
              <a:rPr lang="fr-FR" b="1" dirty="0" smtClean="0"/>
              <a:t>entreprise installée au Maroc.</a:t>
            </a:r>
          </a:p>
          <a:p>
            <a:r>
              <a:rPr lang="fr-FR" b="1" dirty="0" smtClean="0"/>
              <a:t>A </a:t>
            </a:r>
            <a:r>
              <a:rPr lang="fr-FR" b="1" dirty="0"/>
              <a:t>cet effet, le montant de l’offre financière </a:t>
            </a:r>
            <a:r>
              <a:rPr lang="fr-FR" dirty="0" smtClean="0"/>
              <a:t>du concurrent </a:t>
            </a:r>
            <a:r>
              <a:rPr lang="fr-FR" dirty="0"/>
              <a:t>non installé au Maroc est:</a:t>
            </a:r>
          </a:p>
          <a:p>
            <a:pPr marL="649288" lvl="0" indent="-285750">
              <a:buFont typeface="Wingdings" panose="05000000000000000000" pitchFamily="2" charset="2"/>
              <a:buChar char="§"/>
            </a:pPr>
            <a:r>
              <a:rPr lang="fr-FR" b="1" dirty="0"/>
              <a:t>minoré</a:t>
            </a:r>
            <a:r>
              <a:rPr lang="fr-FR" dirty="0"/>
              <a:t> d’un pourcentage fixé à </a:t>
            </a:r>
            <a:r>
              <a:rPr lang="fr-FR" b="1" dirty="0" smtClean="0"/>
              <a:t>(</a:t>
            </a:r>
            <a:r>
              <a:rPr lang="fr-FR" b="1" dirty="0"/>
              <a:t>15%), </a:t>
            </a:r>
            <a:r>
              <a:rPr lang="fr-FR" dirty="0"/>
              <a:t>lorsque le montant de cette offre </a:t>
            </a:r>
            <a:r>
              <a:rPr lang="fr-FR" b="1" dirty="0"/>
              <a:t>est le plus proche par défaut du prix de référence;</a:t>
            </a:r>
          </a:p>
          <a:p>
            <a:pPr marL="649288" lvl="0" indent="-285750">
              <a:buFont typeface="Wingdings" panose="05000000000000000000" pitchFamily="2" charset="2"/>
              <a:buChar char="§"/>
            </a:pPr>
            <a:r>
              <a:rPr lang="fr-FR" b="1" dirty="0"/>
              <a:t>majoré </a:t>
            </a:r>
            <a:r>
              <a:rPr lang="fr-FR" dirty="0"/>
              <a:t>d’un pourcentage fixé à </a:t>
            </a:r>
            <a:r>
              <a:rPr lang="fr-FR" b="1" dirty="0" smtClean="0"/>
              <a:t>(</a:t>
            </a:r>
            <a:r>
              <a:rPr lang="fr-FR" b="1" dirty="0"/>
              <a:t>15%</a:t>
            </a:r>
            <a:r>
              <a:rPr lang="fr-FR" dirty="0"/>
              <a:t>), lorsque le montant de cette offre </a:t>
            </a:r>
            <a:r>
              <a:rPr lang="fr-FR" b="1" dirty="0"/>
              <a:t>est le plus proche par excès du prix de référence, </a:t>
            </a:r>
            <a:r>
              <a:rPr lang="fr-FR" dirty="0"/>
              <a:t>en cas d’absence d’offres inférieures à ce prix de référence;</a:t>
            </a:r>
          </a:p>
          <a:p>
            <a:pPr marL="649288" lvl="0" indent="-285750">
              <a:buFont typeface="Wingdings" panose="05000000000000000000" pitchFamily="2" charset="2"/>
              <a:buChar char="§"/>
            </a:pPr>
            <a:r>
              <a:rPr lang="fr-FR" b="1" dirty="0"/>
              <a:t>majoré</a:t>
            </a:r>
            <a:r>
              <a:rPr lang="fr-FR" dirty="0"/>
              <a:t> d’un pourcentage fixé à </a:t>
            </a:r>
            <a:r>
              <a:rPr lang="fr-FR" b="1" dirty="0" smtClean="0"/>
              <a:t>(</a:t>
            </a:r>
            <a:r>
              <a:rPr lang="fr-FR" b="1" dirty="0"/>
              <a:t>15%), </a:t>
            </a:r>
            <a:r>
              <a:rPr lang="fr-FR" dirty="0"/>
              <a:t>lorsque le montant de cette offre </a:t>
            </a:r>
            <a:r>
              <a:rPr lang="fr-FR" b="1" dirty="0"/>
              <a:t>est le plus proche par défaut du prix de référence,</a:t>
            </a:r>
            <a:r>
              <a:rPr lang="fr-FR" dirty="0"/>
              <a:t> dans le cas où les offres présentées par les concurrents installés au Maroc sont supérieures à ce prix de référence.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574928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147 : Préférence </a:t>
            </a:r>
            <a:r>
              <a:rPr lang="fr-FR" dirty="0" smtClean="0"/>
              <a:t>nationale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En </a:t>
            </a:r>
            <a:r>
              <a:rPr lang="fr-FR" dirty="0"/>
              <a:t>ce qui concerne </a:t>
            </a:r>
            <a:r>
              <a:rPr lang="fr-FR" b="1" dirty="0"/>
              <a:t>les marchés de services portant sur les études,</a:t>
            </a:r>
            <a:r>
              <a:rPr lang="fr-FR" dirty="0"/>
              <a:t> le montant de l’offre financière présentée par le concurrent non installé au Maroc est </a:t>
            </a:r>
            <a:r>
              <a:rPr lang="fr-FR" b="1" dirty="0"/>
              <a:t>majoré d’un pourcentage fixé à </a:t>
            </a:r>
            <a:r>
              <a:rPr lang="fr-FR" b="1" dirty="0" smtClean="0"/>
              <a:t>(</a:t>
            </a:r>
            <a:r>
              <a:rPr lang="fr-FR" b="1" dirty="0"/>
              <a:t>15%).</a:t>
            </a:r>
          </a:p>
          <a:p>
            <a:endParaRPr lang="fr-FR" dirty="0"/>
          </a:p>
          <a:p>
            <a:r>
              <a:rPr lang="fr-FR" dirty="0" smtClean="0"/>
              <a:t>La Préférence </a:t>
            </a:r>
            <a:r>
              <a:rPr lang="fr-FR" dirty="0"/>
              <a:t>en faveur de l’entreprise nationale </a:t>
            </a:r>
            <a:r>
              <a:rPr lang="fr-FR" b="1" dirty="0"/>
              <a:t>ne s’appliquent pas au groupement</a:t>
            </a:r>
            <a:r>
              <a:rPr lang="fr-FR" dirty="0"/>
              <a:t>, lorsque un ou plusieurs de </a:t>
            </a:r>
            <a:r>
              <a:rPr lang="fr-FR" b="1" dirty="0"/>
              <a:t>ses membres sont installés au </a:t>
            </a:r>
            <a:r>
              <a:rPr lang="fr-FR" b="1" dirty="0" smtClean="0"/>
              <a:t>Maroc et que leur part est </a:t>
            </a:r>
            <a:r>
              <a:rPr lang="fr-FR" b="1" dirty="0"/>
              <a:t>égale ou supérieure à </a:t>
            </a:r>
            <a:r>
              <a:rPr lang="fr-FR" b="1" dirty="0" smtClean="0"/>
              <a:t>30%.</a:t>
            </a:r>
            <a:endParaRPr lang="fr-FR" b="1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656151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148 : Mesures en faveur de la </a:t>
            </a:r>
            <a:r>
              <a:rPr lang="fr-FR" dirty="0" smtClean="0"/>
              <a:t>TPME </a:t>
            </a:r>
            <a:r>
              <a:rPr lang="fr-FR" dirty="0"/>
              <a:t>de la coopérative, de l’union des coopératives, des unions de coopératives et de l’auto- entrepreneur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Ajout de :</a:t>
            </a:r>
          </a:p>
          <a:p>
            <a:pPr marL="0" indent="0">
              <a:buNone/>
            </a:pPr>
            <a:r>
              <a:rPr lang="fr-FR" b="1" dirty="0"/>
              <a:t> </a:t>
            </a:r>
            <a:r>
              <a:rPr lang="fr-FR" b="1" dirty="0" smtClean="0"/>
              <a:t> La </a:t>
            </a:r>
            <a:r>
              <a:rPr lang="fr-FR" b="1" dirty="0"/>
              <a:t>très petite entreprise </a:t>
            </a:r>
            <a:r>
              <a:rPr lang="fr-FR" dirty="0"/>
              <a:t>et </a:t>
            </a:r>
            <a:r>
              <a:rPr lang="fr-FR" b="1" dirty="0"/>
              <a:t>les jeunes entreprises innovantes</a:t>
            </a:r>
            <a:r>
              <a:rPr lang="fr-FR" dirty="0"/>
              <a:t>, </a:t>
            </a:r>
            <a:r>
              <a:rPr lang="fr-FR" dirty="0" smtClean="0"/>
              <a:t>qui peuvent </a:t>
            </a:r>
            <a:r>
              <a:rPr lang="fr-FR" dirty="0"/>
              <a:t>également bénéficier de la part réservée aux </a:t>
            </a:r>
            <a:r>
              <a:rPr lang="fr-FR" dirty="0" smtClean="0"/>
              <a:t>PME, </a:t>
            </a:r>
            <a:r>
              <a:rPr lang="fr-FR" dirty="0"/>
              <a:t>de la coopérative, de l’union des coopératives, des unions de coopératives et de </a:t>
            </a:r>
            <a:r>
              <a:rPr lang="fr-FR" dirty="0" smtClean="0"/>
              <a:t>l’auto- entrepreneur.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b="1" dirty="0" smtClean="0"/>
              <a:t>Réservation de 30% du montant </a:t>
            </a:r>
            <a:r>
              <a:rPr lang="fr-FR" dirty="0" smtClean="0"/>
              <a:t>prévisionnel des marchés à lancer au titre de chaque année budgétaire.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b="1" dirty="0" smtClean="0"/>
              <a:t>Publication au début de chaque année budgétaire d’une liste </a:t>
            </a:r>
            <a:r>
              <a:rPr lang="fr-FR" dirty="0" smtClean="0"/>
              <a:t>comportant le nombre des marchés attribués au titre de cette réservation.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650321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1"/>
            <p:custDataLst>
              <p:tags r:id="rId1"/>
            </p:custDataLst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fr-FR" dirty="0" smtClean="0"/>
              <a:t>Article </a:t>
            </a:r>
            <a:r>
              <a:rPr lang="fr-FR" dirty="0"/>
              <a:t>134 : Documents à publier sur le portail des marchés publics</a:t>
            </a:r>
          </a:p>
          <a:p>
            <a:pPr>
              <a:spcBef>
                <a:spcPts val="0"/>
              </a:spcBef>
            </a:pPr>
            <a:r>
              <a:rPr lang="fr-FR" dirty="0"/>
              <a:t>Article 135 : Dépôt et retrait des plis et des offres des concurrents par voie électronique</a:t>
            </a:r>
          </a:p>
          <a:p>
            <a:pPr>
              <a:spcBef>
                <a:spcPts val="0"/>
              </a:spcBef>
            </a:pPr>
            <a:r>
              <a:rPr lang="fr-FR" dirty="0"/>
              <a:t>Article 136 : Ouverture des plis et évaluation des offres des concurrents par voie électronique</a:t>
            </a:r>
          </a:p>
          <a:p>
            <a:pPr>
              <a:spcBef>
                <a:spcPts val="0"/>
              </a:spcBef>
            </a:pPr>
            <a:r>
              <a:rPr lang="fr-FR" dirty="0"/>
              <a:t>Article 138 : Procédure des enchères électroniques inversées</a:t>
            </a:r>
          </a:p>
          <a:p>
            <a:pPr>
              <a:spcBef>
                <a:spcPts val="0"/>
              </a:spcBef>
            </a:pPr>
            <a:r>
              <a:rPr lang="fr-FR" dirty="0"/>
              <a:t>Article 139 : Achat sur catalogues électroniques</a:t>
            </a:r>
          </a:p>
          <a:p>
            <a:pPr>
              <a:spcBef>
                <a:spcPts val="0"/>
              </a:spcBef>
            </a:pPr>
            <a:r>
              <a:rPr lang="fr-FR" dirty="0"/>
              <a:t>Article 140 : Interopérabilité avec les systèmes tiers</a:t>
            </a:r>
          </a:p>
          <a:p>
            <a:pPr>
              <a:spcBef>
                <a:spcPts val="0"/>
              </a:spcBef>
            </a:pPr>
            <a:r>
              <a:rPr lang="fr-FR" dirty="0"/>
              <a:t>Article 141 : Dématérialisation des documents et pièces</a:t>
            </a:r>
          </a:p>
          <a:p>
            <a:pPr>
              <a:spcBef>
                <a:spcPts val="0"/>
              </a:spcBef>
            </a:pPr>
            <a:r>
              <a:rPr lang="fr-FR" dirty="0"/>
              <a:t>Article 142 : Principes et modalités</a:t>
            </a:r>
          </a:p>
          <a:p>
            <a:pPr>
              <a:spcBef>
                <a:spcPts val="0"/>
              </a:spcBef>
            </a:pPr>
            <a:r>
              <a:rPr lang="fr-FR" dirty="0"/>
              <a:t>Article 143 : Délai de notification de l’approbation</a:t>
            </a:r>
          </a:p>
          <a:p>
            <a:pPr>
              <a:spcBef>
                <a:spcPts val="0"/>
              </a:spcBef>
            </a:pPr>
            <a:r>
              <a:rPr lang="fr-FR" dirty="0"/>
              <a:t>Article 144 : Marchés d’études</a:t>
            </a:r>
          </a:p>
          <a:p>
            <a:pPr>
              <a:spcBef>
                <a:spcPts val="0"/>
              </a:spcBef>
            </a:pPr>
            <a:r>
              <a:rPr lang="fr-FR" dirty="0"/>
              <a:t>Article 145 : Marchés de services relatifs aux systèmes d’information</a:t>
            </a:r>
          </a:p>
          <a:p>
            <a:pPr>
              <a:spcBef>
                <a:spcPts val="0"/>
              </a:spcBef>
            </a:pPr>
            <a:r>
              <a:rPr lang="fr-FR" dirty="0"/>
              <a:t>Article 146 : Compensation industrielle</a:t>
            </a:r>
          </a:p>
          <a:p>
            <a:pPr>
              <a:spcBef>
                <a:spcPts val="0"/>
              </a:spcBef>
            </a:pPr>
            <a:r>
              <a:rPr lang="fr-FR" dirty="0"/>
              <a:t>Article 147 : Préférence </a:t>
            </a:r>
            <a:r>
              <a:rPr lang="fr-FR" dirty="0" smtClean="0"/>
              <a:t>nationale</a:t>
            </a:r>
          </a:p>
          <a:p>
            <a:pPr>
              <a:spcBef>
                <a:spcPts val="0"/>
              </a:spcBef>
            </a:pPr>
            <a:r>
              <a:rPr lang="fr-FR" dirty="0" smtClean="0"/>
              <a:t>Article 148 : Mesures en faveur de la très petite, de la </a:t>
            </a:r>
            <a:r>
              <a:rPr lang="fr-FR" dirty="0"/>
              <a:t>petite et moyenne entreprise, de la coopérative, de l’union des coopératives, des unions de coopératives et de </a:t>
            </a:r>
            <a:r>
              <a:rPr lang="fr-FR" dirty="0" smtClean="0"/>
              <a:t>l’</a:t>
            </a:r>
            <a:r>
              <a:rPr lang="fr-FR" dirty="0" err="1" smtClean="0"/>
              <a:t>auto-entrepreneur</a:t>
            </a:r>
            <a:endParaRPr lang="fr-FR" dirty="0" smtClean="0"/>
          </a:p>
        </p:txBody>
      </p:sp>
      <p:sp>
        <p:nvSpPr>
          <p:cNvPr id="4" name="Titre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Plan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65398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149 : Promotion de l’emploi local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Les marchés </a:t>
            </a:r>
            <a:r>
              <a:rPr lang="fr-FR" dirty="0"/>
              <a:t>de </a:t>
            </a:r>
            <a:r>
              <a:rPr lang="fr-FR" b="1" dirty="0">
                <a:solidFill>
                  <a:srgbClr val="0070C0"/>
                </a:solidFill>
              </a:rPr>
              <a:t>travaux et de services autres que les </a:t>
            </a:r>
            <a:r>
              <a:rPr lang="fr-FR" b="1" dirty="0" smtClean="0">
                <a:solidFill>
                  <a:srgbClr val="0070C0"/>
                </a:solidFill>
              </a:rPr>
              <a:t>études </a:t>
            </a:r>
            <a:r>
              <a:rPr lang="fr-FR" dirty="0" smtClean="0"/>
              <a:t>prévoient l’obligation </a:t>
            </a:r>
            <a:r>
              <a:rPr lang="fr-FR" dirty="0"/>
              <a:t>de recours à </a:t>
            </a:r>
            <a:r>
              <a:rPr lang="fr-FR" b="1" dirty="0"/>
              <a:t>la main-d’œuvre locale dans la limite de </a:t>
            </a:r>
            <a:r>
              <a:rPr lang="fr-FR" b="1" dirty="0" smtClean="0"/>
              <a:t>20% </a:t>
            </a:r>
            <a:r>
              <a:rPr lang="fr-FR" b="1" dirty="0"/>
              <a:t>de l’effect</a:t>
            </a:r>
            <a:r>
              <a:rPr lang="fr-FR" dirty="0"/>
              <a:t>if requis pour la réalisation de ces prestations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 smtClean="0"/>
              <a:t>Définition de </a:t>
            </a:r>
            <a:r>
              <a:rPr lang="fr-FR" dirty="0"/>
              <a:t>la main-d’œuvre locale </a:t>
            </a:r>
            <a:r>
              <a:rPr lang="fr-FR" dirty="0" smtClean="0"/>
              <a:t>comme étant</a:t>
            </a:r>
            <a:r>
              <a:rPr lang="fr-FR" b="1" dirty="0" smtClean="0"/>
              <a:t> celle issue de la commune, de la préfecture, de la province ou de la région lieu d’exécution des prestations.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963695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150 </a:t>
            </a:r>
            <a:r>
              <a:rPr lang="fr-FR" dirty="0" smtClean="0"/>
              <a:t>Groupement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Précision de la disposition qui prévoit :</a:t>
            </a:r>
          </a:p>
          <a:p>
            <a:pPr marL="735012" indent="-285750">
              <a:buFont typeface="Wingdings" panose="05000000000000000000" pitchFamily="2" charset="2"/>
              <a:buChar char="§"/>
            </a:pPr>
            <a:r>
              <a:rPr lang="fr-FR" dirty="0" smtClean="0"/>
              <a:t>Qu’ un </a:t>
            </a:r>
            <a:r>
              <a:rPr lang="fr-FR" dirty="0"/>
              <a:t>même </a:t>
            </a:r>
            <a:r>
              <a:rPr lang="fr-FR" b="1" dirty="0"/>
              <a:t>concurrent ne peut, à titre individuel </a:t>
            </a:r>
            <a:r>
              <a:rPr lang="fr-FR" dirty="0"/>
              <a:t>et en tant que </a:t>
            </a:r>
            <a:r>
              <a:rPr lang="fr-FR" b="1" dirty="0"/>
              <a:t>membre d’un groupement</a:t>
            </a:r>
            <a:r>
              <a:rPr lang="fr-FR" dirty="0"/>
              <a:t>, présenter plus d’une offre </a:t>
            </a:r>
            <a:r>
              <a:rPr lang="fr-FR" dirty="0" smtClean="0"/>
              <a:t>pour :</a:t>
            </a:r>
          </a:p>
          <a:p>
            <a:pPr lvl="2"/>
            <a:r>
              <a:rPr lang="fr-FR" b="1" dirty="0" smtClean="0">
                <a:solidFill>
                  <a:srgbClr val="0070C0"/>
                </a:solidFill>
              </a:rPr>
              <a:t>le </a:t>
            </a:r>
            <a:r>
              <a:rPr lang="fr-FR" b="1" dirty="0">
                <a:solidFill>
                  <a:srgbClr val="0070C0"/>
                </a:solidFill>
              </a:rPr>
              <a:t>même marché</a:t>
            </a:r>
            <a:r>
              <a:rPr lang="fr-FR" dirty="0"/>
              <a:t> dans le </a:t>
            </a:r>
            <a:r>
              <a:rPr lang="fr-FR" dirty="0" smtClean="0"/>
              <a:t>cadre </a:t>
            </a:r>
            <a:r>
              <a:rPr lang="fr-FR" dirty="0"/>
              <a:t>d’une même procédure de passation des cas d’un marché unique </a:t>
            </a:r>
            <a:endParaRPr lang="fr-FR" dirty="0" smtClean="0"/>
          </a:p>
          <a:p>
            <a:pPr lvl="2"/>
            <a:r>
              <a:rPr lang="fr-FR" b="1" dirty="0" smtClean="0">
                <a:solidFill>
                  <a:srgbClr val="0070C0"/>
                </a:solidFill>
              </a:rPr>
              <a:t>le même </a:t>
            </a:r>
            <a:r>
              <a:rPr lang="fr-FR" b="1" dirty="0">
                <a:solidFill>
                  <a:srgbClr val="0070C0"/>
                </a:solidFill>
              </a:rPr>
              <a:t>lot </a:t>
            </a:r>
            <a:r>
              <a:rPr lang="fr-FR" dirty="0"/>
              <a:t>dans le cas d’un marché alloti</a:t>
            </a:r>
            <a:r>
              <a:rPr lang="fr-FR" dirty="0" smtClean="0"/>
              <a:t>.</a:t>
            </a:r>
          </a:p>
          <a:p>
            <a:pPr lvl="2"/>
            <a:r>
              <a:rPr lang="fr-FR" dirty="0" smtClean="0"/>
              <a:t>Mais il peut présenter une offre à titre individuel pour un lot et une offre dans le cadre du groupement pour un autre lot.</a:t>
            </a:r>
            <a:endParaRPr lang="fr-FR" dirty="0"/>
          </a:p>
          <a:p>
            <a:pPr marL="87313" lvl="2" indent="0">
              <a:buNone/>
            </a:pPr>
            <a:endParaRPr lang="fr-FR" dirty="0" smtClean="0"/>
          </a:p>
          <a:p>
            <a:pPr marL="0" lvl="2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99240728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151 : Sous-traitance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Ajout d’une disposition qui prévoit </a:t>
            </a:r>
            <a:r>
              <a:rPr lang="fr-FR" b="1" dirty="0" smtClean="0">
                <a:solidFill>
                  <a:srgbClr val="0070C0"/>
                </a:solidFill>
              </a:rPr>
              <a:t>l’obligation pour le titulaire </a:t>
            </a:r>
            <a:r>
              <a:rPr lang="fr-FR" dirty="0" smtClean="0"/>
              <a:t>, lorsqu’il envisage de sous traiter une partie du marché de </a:t>
            </a:r>
            <a:r>
              <a:rPr lang="fr-FR" b="1" dirty="0" smtClean="0"/>
              <a:t>faire appel uniquement à des prestataires installés au Maroc.</a:t>
            </a:r>
          </a:p>
          <a:p>
            <a:r>
              <a:rPr lang="fr-FR" dirty="0" smtClean="0"/>
              <a:t>L’introduction </a:t>
            </a:r>
            <a:r>
              <a:rPr lang="fr-FR" dirty="0"/>
              <a:t>au niveau du CPS </a:t>
            </a:r>
            <a:r>
              <a:rPr lang="fr-FR" dirty="0" smtClean="0"/>
              <a:t>d’une </a:t>
            </a:r>
            <a:r>
              <a:rPr lang="fr-FR" dirty="0"/>
              <a:t>clause prévoyant l’obligation pour le titulaire de présenter au maître d’ouvrage les documents justifiant </a:t>
            </a:r>
            <a:r>
              <a:rPr lang="fr-FR" b="1" dirty="0">
                <a:solidFill>
                  <a:srgbClr val="0070C0"/>
                </a:solidFill>
              </a:rPr>
              <a:t>le paiement, par ses soins, des sommes dues au sous-traitant au fur à mesure de l’exécution des prestations </a:t>
            </a:r>
            <a:r>
              <a:rPr lang="fr-FR" b="1" dirty="0" smtClean="0">
                <a:solidFill>
                  <a:srgbClr val="0070C0"/>
                </a:solidFill>
              </a:rPr>
              <a:t>sous-traitées.</a:t>
            </a:r>
            <a:endParaRPr lang="fr-FR" b="1" dirty="0">
              <a:solidFill>
                <a:srgbClr val="0070C0"/>
              </a:solidFill>
            </a:endParaRPr>
          </a:p>
          <a:p>
            <a:r>
              <a:rPr lang="fr-FR" dirty="0" smtClean="0"/>
              <a:t>L’extension </a:t>
            </a:r>
            <a:r>
              <a:rPr lang="fr-FR" dirty="0"/>
              <a:t>de la responsabilité du titulaire de ses obligations l’égard du maître d’ouvrage, des salariés et des tiers.</a:t>
            </a:r>
          </a:p>
          <a:p>
            <a:r>
              <a:rPr lang="fr-FR" dirty="0" smtClean="0"/>
              <a:t>L’obligation </a:t>
            </a:r>
            <a:r>
              <a:rPr lang="fr-FR" dirty="0"/>
              <a:t>pour le titulaire </a:t>
            </a:r>
            <a:r>
              <a:rPr lang="fr-FR" b="1" dirty="0"/>
              <a:t>de délivrer au sous-traitant, à sa demande, une attestation de bonne exécution des prestations sous-traitées</a:t>
            </a:r>
            <a:r>
              <a:rPr lang="fr-FR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878080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152 : Mesures coercitives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r>
              <a:rPr lang="fr-FR" b="1" dirty="0" smtClean="0"/>
              <a:t>L’exclusion </a:t>
            </a:r>
            <a:r>
              <a:rPr lang="fr-FR" b="1" dirty="0"/>
              <a:t>temporaire ou définitive </a:t>
            </a:r>
            <a:r>
              <a:rPr lang="fr-FR" dirty="0"/>
              <a:t>du concurrent </a:t>
            </a:r>
            <a:r>
              <a:rPr lang="fr-FR" dirty="0" smtClean="0"/>
              <a:t>concerné par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b="1" dirty="0" smtClean="0">
                <a:solidFill>
                  <a:srgbClr val="0070C0"/>
                </a:solidFill>
              </a:rPr>
              <a:t>décision de l’autorité gouvernementale </a:t>
            </a:r>
            <a:r>
              <a:rPr lang="fr-FR" dirty="0" smtClean="0"/>
              <a:t>concernée pour les marchés de l’Etat et/ ou des marchés des EP dont il assure </a:t>
            </a:r>
            <a:r>
              <a:rPr lang="fr-FR" dirty="0"/>
              <a:t>la tutelle, </a:t>
            </a:r>
            <a:r>
              <a:rPr lang="fr-FR" dirty="0" smtClean="0"/>
              <a:t>prise après </a:t>
            </a:r>
            <a:r>
              <a:rPr lang="fr-FR" dirty="0"/>
              <a:t>avis de la CNCP;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b="1" dirty="0" smtClean="0">
                <a:solidFill>
                  <a:srgbClr val="0070C0"/>
                </a:solidFill>
              </a:rPr>
              <a:t>décision </a:t>
            </a:r>
            <a:r>
              <a:rPr lang="fr-FR" b="1" dirty="0">
                <a:solidFill>
                  <a:srgbClr val="0070C0"/>
                </a:solidFill>
              </a:rPr>
              <a:t>du président de l’organe délibérant </a:t>
            </a:r>
            <a:r>
              <a:rPr lang="fr-FR" dirty="0"/>
              <a:t>de la personne morale </a:t>
            </a:r>
            <a:r>
              <a:rPr lang="fr-FR" dirty="0" smtClean="0"/>
              <a:t>de droit public, </a:t>
            </a:r>
            <a:r>
              <a:rPr lang="fr-FR" dirty="0"/>
              <a:t>après avis de la </a:t>
            </a:r>
            <a:r>
              <a:rPr lang="fr-FR" dirty="0" smtClean="0"/>
              <a:t>CNCP, pour les marchés des services relevant de cette personne morale;</a:t>
            </a:r>
            <a:endParaRPr lang="fr-F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b="1" dirty="0" smtClean="0">
                <a:solidFill>
                  <a:srgbClr val="0070C0"/>
                </a:solidFill>
              </a:rPr>
              <a:t>décision </a:t>
            </a:r>
            <a:r>
              <a:rPr lang="fr-FR" b="1" dirty="0">
                <a:solidFill>
                  <a:srgbClr val="0070C0"/>
                </a:solidFill>
              </a:rPr>
              <a:t>du ministre chargé de l’intérieur</a:t>
            </a:r>
            <a:r>
              <a:rPr lang="fr-FR" dirty="0"/>
              <a:t>, </a:t>
            </a:r>
            <a:r>
              <a:rPr lang="fr-FR" dirty="0" smtClean="0"/>
              <a:t>prise après </a:t>
            </a:r>
            <a:r>
              <a:rPr lang="fr-FR" dirty="0"/>
              <a:t>avis de la </a:t>
            </a:r>
            <a:r>
              <a:rPr lang="fr-FR" dirty="0" smtClean="0"/>
              <a:t>CNCP, pour les marchés </a:t>
            </a:r>
            <a:r>
              <a:rPr lang="fr-FR" dirty="0"/>
              <a:t>lancés par les </a:t>
            </a:r>
            <a:r>
              <a:rPr lang="fr-FR" dirty="0" smtClean="0"/>
              <a:t>collectivités territoriales.</a:t>
            </a:r>
          </a:p>
          <a:p>
            <a:r>
              <a:rPr lang="fr-FR" b="1" dirty="0" smtClean="0"/>
              <a:t>La notification </a:t>
            </a:r>
            <a:r>
              <a:rPr lang="fr-FR" b="1" dirty="0"/>
              <a:t>à l’attributaire </a:t>
            </a:r>
            <a:r>
              <a:rPr lang="fr-FR" dirty="0"/>
              <a:t>des décisions de l’exclusion temporaire ou </a:t>
            </a:r>
            <a:r>
              <a:rPr lang="fr-FR" dirty="0" smtClean="0"/>
              <a:t>définitive.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9602230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153 : Modèles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L’ajout des modèles de documents </a:t>
            </a:r>
            <a:r>
              <a:rPr lang="fr-FR" dirty="0" smtClean="0"/>
              <a:t>suivants </a:t>
            </a:r>
            <a:r>
              <a:rPr lang="fr-FR" dirty="0"/>
              <a:t>:</a:t>
            </a:r>
          </a:p>
          <a:p>
            <a:pPr lvl="1"/>
            <a:r>
              <a:rPr lang="fr-FR" dirty="0"/>
              <a:t>le cadre du rapport du jury de la consultation architecturale négociée ;</a:t>
            </a:r>
          </a:p>
          <a:p>
            <a:pPr lvl="1"/>
            <a:r>
              <a:rPr lang="fr-FR" dirty="0"/>
              <a:t>le modèle de la déclaration du plan de charge ;</a:t>
            </a:r>
          </a:p>
          <a:p>
            <a:pPr lvl="1"/>
            <a:r>
              <a:rPr lang="fr-FR" dirty="0"/>
              <a:t>le modèle de la décision de désignation du maître d’ouvrage ;</a:t>
            </a:r>
          </a:p>
          <a:p>
            <a:pPr lvl="1"/>
            <a:r>
              <a:rPr lang="fr-FR" dirty="0"/>
              <a:t>le modèle de la convention de maîtrise d’ouvrage déléguée</a:t>
            </a:r>
            <a:r>
              <a:rPr lang="fr-FR" dirty="0" smtClean="0"/>
              <a:t>.</a:t>
            </a:r>
          </a:p>
          <a:p>
            <a:pPr lvl="1"/>
            <a:endParaRPr lang="fr-FR" dirty="0" smtClean="0"/>
          </a:p>
          <a:p>
            <a:pPr marL="164456" lvl="1" indent="-164456">
              <a:buClr>
                <a:srgbClr val="FF6600"/>
              </a:buClr>
              <a:buSzPct val="150000"/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0070C0"/>
                </a:solidFill>
              </a:rPr>
              <a:t>Suppression </a:t>
            </a:r>
            <a:r>
              <a:rPr lang="fr-FR" b="1" dirty="0">
                <a:solidFill>
                  <a:srgbClr val="0070C0"/>
                </a:solidFill>
              </a:rPr>
              <a:t>de l’état des pièces constitutives </a:t>
            </a:r>
            <a:r>
              <a:rPr lang="fr-FR" b="1" dirty="0"/>
              <a:t>des dossiers des concurrents</a:t>
            </a:r>
            <a:r>
              <a:rPr lang="fr-FR" b="1" dirty="0">
                <a:solidFill>
                  <a:srgbClr val="0070C0"/>
                </a:solidFill>
              </a:rPr>
              <a:t>.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10760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154 : Maîtrise d’ouvrage déléguée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b="1" dirty="0" smtClean="0"/>
          </a:p>
          <a:p>
            <a:r>
              <a:rPr lang="fr-FR" b="1" dirty="0" smtClean="0"/>
              <a:t>Le recours à la maitrise d’ouvrage déléguée est conditionnée par une décision</a:t>
            </a:r>
            <a:r>
              <a:rPr lang="fr-FR" dirty="0" smtClean="0"/>
              <a:t> du </a:t>
            </a:r>
            <a:r>
              <a:rPr lang="fr-FR" b="1" dirty="0" smtClean="0">
                <a:solidFill>
                  <a:srgbClr val="0070C0"/>
                </a:solidFill>
              </a:rPr>
              <a:t>chef de gouvernement </a:t>
            </a:r>
            <a:r>
              <a:rPr lang="fr-FR" dirty="0" smtClean="0"/>
              <a:t>pour les marchés de l’Etat, des EP et des autres personnes morales de doit public et </a:t>
            </a:r>
            <a:r>
              <a:rPr lang="fr-FR" b="1" dirty="0" smtClean="0">
                <a:solidFill>
                  <a:srgbClr val="0070C0"/>
                </a:solidFill>
              </a:rPr>
              <a:t>du ministre de l’Intérieur pour les CT</a:t>
            </a:r>
            <a:r>
              <a:rPr lang="fr-FR" dirty="0" smtClean="0"/>
              <a:t>.</a:t>
            </a:r>
          </a:p>
          <a:p>
            <a:r>
              <a:rPr lang="fr-FR" b="1" dirty="0">
                <a:solidFill>
                  <a:srgbClr val="0070C0"/>
                </a:solidFill>
              </a:rPr>
              <a:t>L</a:t>
            </a:r>
            <a:r>
              <a:rPr lang="fr-FR" b="1" dirty="0" smtClean="0">
                <a:solidFill>
                  <a:srgbClr val="0070C0"/>
                </a:solidFill>
              </a:rPr>
              <a:t>’autorité </a:t>
            </a:r>
            <a:r>
              <a:rPr lang="fr-FR" b="1" dirty="0">
                <a:solidFill>
                  <a:srgbClr val="0070C0"/>
                </a:solidFill>
              </a:rPr>
              <a:t>compétente </a:t>
            </a:r>
            <a:r>
              <a:rPr lang="fr-FR" b="1" dirty="0" smtClean="0">
                <a:solidFill>
                  <a:srgbClr val="0070C0"/>
                </a:solidFill>
              </a:rPr>
              <a:t> (</a:t>
            </a:r>
            <a:r>
              <a:rPr lang="fr-FR" dirty="0" smtClean="0"/>
              <a:t>au </a:t>
            </a:r>
            <a:r>
              <a:rPr lang="fr-FR" dirty="0"/>
              <a:t>lieu du ministre ou le directeur de l’établissement </a:t>
            </a:r>
            <a:r>
              <a:rPr lang="fr-FR" dirty="0" smtClean="0"/>
              <a:t>public</a:t>
            </a:r>
            <a:r>
              <a:rPr lang="fr-FR" b="1" dirty="0" smtClean="0">
                <a:solidFill>
                  <a:srgbClr val="0070C0"/>
                </a:solidFill>
              </a:rPr>
              <a:t>)</a:t>
            </a:r>
            <a:r>
              <a:rPr lang="fr-FR" dirty="0" smtClean="0"/>
              <a:t> </a:t>
            </a:r>
            <a:r>
              <a:rPr lang="fr-FR" dirty="0"/>
              <a:t>en tant qu’autorité ayant le pouvoir de confier certaines missions de maitrise d’ouvrage dans le cadre d’une maitrise d’ouvrage </a:t>
            </a:r>
            <a:r>
              <a:rPr lang="fr-FR" dirty="0" smtClean="0"/>
              <a:t>déléguée, </a:t>
            </a:r>
            <a:r>
              <a:rPr lang="fr-FR" b="1" dirty="0" smtClean="0"/>
              <a:t>lorsque celle-ci est à même d’assurer une bonne exécution du marché.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Seules les </a:t>
            </a:r>
            <a:r>
              <a:rPr lang="fr-FR" b="1" dirty="0">
                <a:solidFill>
                  <a:srgbClr val="0070C0"/>
                </a:solidFill>
              </a:rPr>
              <a:t>marchés de travaux et des études y afférentes </a:t>
            </a:r>
            <a:r>
              <a:rPr lang="fr-FR" dirty="0"/>
              <a:t>sont concernés par </a:t>
            </a:r>
            <a:r>
              <a:rPr lang="fr-FR" dirty="0" smtClean="0"/>
              <a:t>la </a:t>
            </a:r>
            <a:r>
              <a:rPr lang="fr-FR" dirty="0"/>
              <a:t>maîtrise d’ouvrage </a:t>
            </a:r>
            <a:r>
              <a:rPr lang="fr-FR" dirty="0" smtClean="0"/>
              <a:t>déléguée 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111696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154 : Maîtrise d’ouvrage déléguée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Le recours à </a:t>
            </a:r>
            <a:r>
              <a:rPr lang="fr-FR" b="1" dirty="0" smtClean="0"/>
              <a:t>l’assistance à maitrise d’ouvrage est obligatoire </a:t>
            </a:r>
            <a:r>
              <a:rPr lang="fr-FR" dirty="0" smtClean="0"/>
              <a:t>en cas de marchés relatifs à </a:t>
            </a:r>
            <a:r>
              <a:rPr lang="fr-FR" b="1" dirty="0" smtClean="0">
                <a:solidFill>
                  <a:srgbClr val="0070C0"/>
                </a:solidFill>
              </a:rPr>
              <a:t>la restauration des ouvrages traditionn</a:t>
            </a:r>
            <a:r>
              <a:rPr lang="fr-FR" b="1" dirty="0">
                <a:solidFill>
                  <a:srgbClr val="0070C0"/>
                </a:solidFill>
              </a:rPr>
              <a:t>els, historiques et ancien </a:t>
            </a:r>
            <a:r>
              <a:rPr lang="fr-FR" dirty="0"/>
              <a:t>;</a:t>
            </a:r>
          </a:p>
          <a:p>
            <a:r>
              <a:rPr lang="fr-FR" b="1" dirty="0" smtClean="0"/>
              <a:t>L’élargissement de la liste des organismes </a:t>
            </a:r>
            <a:r>
              <a:rPr lang="fr-FR" dirty="0" smtClean="0"/>
              <a:t>auxquels peut être confiée la maîtrise d’ouvrage déléguée à savoir :</a:t>
            </a:r>
          </a:p>
          <a:p>
            <a:pPr lvl="1"/>
            <a:r>
              <a:rPr lang="fr-FR" dirty="0" smtClean="0"/>
              <a:t>les filiales des sociétés d’Etat ;</a:t>
            </a:r>
          </a:p>
          <a:p>
            <a:pPr lvl="1"/>
            <a:r>
              <a:rPr lang="fr-FR" dirty="0" smtClean="0"/>
              <a:t>la société de développement régional ;</a:t>
            </a:r>
          </a:p>
          <a:p>
            <a:pPr lvl="1"/>
            <a:r>
              <a:rPr lang="fr-FR" dirty="0" smtClean="0"/>
              <a:t>la société de développement ;</a:t>
            </a:r>
          </a:p>
          <a:p>
            <a:pPr lvl="1"/>
            <a:r>
              <a:rPr lang="fr-FR" dirty="0" smtClean="0"/>
              <a:t>la société de développement local.</a:t>
            </a:r>
          </a:p>
          <a:p>
            <a:pPr marL="373063" lvl="1" indent="-285750">
              <a:buBlip>
                <a:blip r:embed="rId2"/>
              </a:buBlip>
            </a:pPr>
            <a:r>
              <a:rPr lang="fr-FR" b="1" dirty="0" smtClean="0">
                <a:solidFill>
                  <a:srgbClr val="0070C0"/>
                </a:solidFill>
              </a:rPr>
              <a:t>Les missions à confier dans le cadre de la MOD </a:t>
            </a:r>
            <a:r>
              <a:rPr lang="fr-FR" dirty="0" smtClean="0"/>
              <a:t>sont exécutées conformément aux dispositions législatives et réglementaires relatives aux marchés publics.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113549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154 : Maîtrise d’ouvrage déléguée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La </a:t>
            </a:r>
            <a:r>
              <a:rPr lang="fr-FR" dirty="0"/>
              <a:t>consécration du principe de </a:t>
            </a:r>
            <a:r>
              <a:rPr lang="fr-FR" b="1" dirty="0"/>
              <a:t>versement progressif par le maître d’ouvrage au maître d’ouvrage délégué des sommes </a:t>
            </a:r>
            <a:r>
              <a:rPr lang="fr-FR" dirty="0"/>
              <a:t>nécessaires à l’exécution du projet en fonction de la réalisation du </a:t>
            </a:r>
            <a:r>
              <a:rPr lang="fr-FR" dirty="0" smtClean="0"/>
              <a:t>projet.</a:t>
            </a:r>
            <a:endParaRPr lang="fr-FR" dirty="0"/>
          </a:p>
          <a:p>
            <a:r>
              <a:rPr lang="fr-FR" dirty="0" smtClean="0"/>
              <a:t>Les </a:t>
            </a:r>
            <a:r>
              <a:rPr lang="fr-FR" dirty="0"/>
              <a:t>versements sont effectués au compte ouvert à cet effet </a:t>
            </a:r>
            <a:r>
              <a:rPr lang="fr-FR" b="1" dirty="0">
                <a:solidFill>
                  <a:srgbClr val="0070C0"/>
                </a:solidFill>
              </a:rPr>
              <a:t>à la </a:t>
            </a:r>
            <a:r>
              <a:rPr lang="fr-FR" b="1" dirty="0" smtClean="0">
                <a:solidFill>
                  <a:srgbClr val="0070C0"/>
                </a:solidFill>
              </a:rPr>
              <a:t>Trésorerie Générale du </a:t>
            </a:r>
            <a:r>
              <a:rPr lang="fr-FR" b="1" dirty="0">
                <a:solidFill>
                  <a:srgbClr val="0070C0"/>
                </a:solidFill>
              </a:rPr>
              <a:t>Royaume au nom du maître d’ouvrage délégué. 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dirty="0" smtClean="0"/>
              <a:t>Le </a:t>
            </a:r>
            <a:r>
              <a:rPr lang="fr-FR" dirty="0"/>
              <a:t>reversement, au même maître d’ouvrage, </a:t>
            </a:r>
            <a:r>
              <a:rPr lang="fr-FR" b="1" dirty="0">
                <a:solidFill>
                  <a:srgbClr val="0070C0"/>
                </a:solidFill>
              </a:rPr>
              <a:t>des sommes non consommées </a:t>
            </a:r>
            <a:r>
              <a:rPr lang="fr-FR" dirty="0"/>
              <a:t>et ce, pour le cas où le maître d’ouvrage délégué n’est pas désigné </a:t>
            </a:r>
            <a:r>
              <a:rPr lang="fr-FR" dirty="0" smtClean="0"/>
              <a:t>sous-ordonnateur.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246373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155 : Collectif de maîtres d’ouvrages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Remplacement de la dénomination du </a:t>
            </a:r>
            <a:r>
              <a:rPr lang="fr-FR" b="1" dirty="0" smtClean="0">
                <a:solidFill>
                  <a:srgbClr val="0070C0"/>
                </a:solidFill>
              </a:rPr>
              <a:t>collectif d’achat par collectif de maitres d’ouvrages.</a:t>
            </a:r>
          </a:p>
          <a:p>
            <a:r>
              <a:rPr lang="fr-FR" dirty="0" smtClean="0"/>
              <a:t>Possibilité d’instituer des Collectifs </a:t>
            </a:r>
            <a:r>
              <a:rPr lang="fr-FR" dirty="0"/>
              <a:t>de maîtres d’ouvrages pour les marchés de </a:t>
            </a:r>
            <a:r>
              <a:rPr lang="fr-FR" dirty="0" smtClean="0"/>
              <a:t>services </a:t>
            </a:r>
            <a:r>
              <a:rPr lang="fr-FR" dirty="0"/>
              <a:t>autres que les </a:t>
            </a:r>
            <a:r>
              <a:rPr lang="fr-FR" dirty="0" smtClean="0"/>
              <a:t>études, de même nature, </a:t>
            </a:r>
            <a:r>
              <a:rPr lang="fr-FR" b="1" dirty="0" smtClean="0"/>
              <a:t>notamment pour les prestations architecturales</a:t>
            </a:r>
            <a:r>
              <a:rPr lang="fr-FR" dirty="0" smtClean="0"/>
              <a:t>;</a:t>
            </a:r>
            <a:endParaRPr lang="fr-FR" dirty="0"/>
          </a:p>
          <a:p>
            <a:r>
              <a:rPr lang="fr-FR" dirty="0"/>
              <a:t>La signature de </a:t>
            </a:r>
            <a:r>
              <a:rPr lang="fr-FR" dirty="0" smtClean="0"/>
              <a:t>la </a:t>
            </a:r>
            <a:r>
              <a:rPr lang="fr-FR" dirty="0"/>
              <a:t>convention constitutive du collectif </a:t>
            </a:r>
            <a:r>
              <a:rPr lang="fr-FR" dirty="0" smtClean="0"/>
              <a:t>de maîtres </a:t>
            </a:r>
            <a:r>
              <a:rPr lang="fr-FR" dirty="0"/>
              <a:t>d’ouvrages par tous ses </a:t>
            </a:r>
            <a:r>
              <a:rPr lang="fr-FR" dirty="0" smtClean="0"/>
              <a:t>membres ;</a:t>
            </a:r>
            <a:endParaRPr lang="fr-FR" dirty="0"/>
          </a:p>
          <a:p>
            <a:r>
              <a:rPr lang="fr-FR" dirty="0"/>
              <a:t>Les conventions constitutives des collectifs de maîtres d’ouvrages relevant </a:t>
            </a:r>
            <a:r>
              <a:rPr lang="fr-FR" b="1" dirty="0" smtClean="0">
                <a:solidFill>
                  <a:srgbClr val="0070C0"/>
                </a:solidFill>
              </a:rPr>
              <a:t>des CT </a:t>
            </a:r>
            <a:r>
              <a:rPr lang="fr-FR" b="1" dirty="0"/>
              <a:t>sont approuvées selon les modalités fixées par arrêté du ministre chargé de l’intérieur.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622247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156 : Rapport de présentation du marché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L’introduction de </a:t>
            </a:r>
            <a:r>
              <a:rPr lang="fr-FR" dirty="0"/>
              <a:t>nouvelles </a:t>
            </a:r>
            <a:r>
              <a:rPr lang="fr-FR" dirty="0" smtClean="0"/>
              <a:t>indications </a:t>
            </a:r>
            <a:r>
              <a:rPr lang="fr-FR" dirty="0"/>
              <a:t>obligatoires dans le rapport de </a:t>
            </a:r>
            <a:r>
              <a:rPr lang="fr-FR" dirty="0" smtClean="0"/>
              <a:t>présentation relatives aux  :</a:t>
            </a:r>
          </a:p>
          <a:p>
            <a:pPr lvl="1"/>
            <a:r>
              <a:rPr lang="fr-FR" dirty="0" smtClean="0"/>
              <a:t>objectifs </a:t>
            </a:r>
            <a:r>
              <a:rPr lang="fr-FR" dirty="0"/>
              <a:t>fixés et les indicateurs y </a:t>
            </a:r>
            <a:r>
              <a:rPr lang="fr-FR" dirty="0" smtClean="0"/>
              <a:t>afférents ; </a:t>
            </a:r>
          </a:p>
          <a:p>
            <a:pPr lvl="1"/>
            <a:r>
              <a:rPr lang="fr-FR" dirty="0" smtClean="0"/>
              <a:t>budget </a:t>
            </a:r>
            <a:r>
              <a:rPr lang="fr-FR" dirty="0"/>
              <a:t>alloué </a:t>
            </a:r>
            <a:r>
              <a:rPr lang="fr-FR" dirty="0" smtClean="0"/>
              <a:t> au projet;</a:t>
            </a:r>
          </a:p>
          <a:p>
            <a:pPr lvl="1"/>
            <a:r>
              <a:rPr lang="fr-FR" dirty="0" smtClean="0"/>
              <a:t>Les moyens à mettre en œuvre;</a:t>
            </a:r>
          </a:p>
          <a:p>
            <a:pPr lvl="1"/>
            <a:r>
              <a:rPr lang="fr-FR" dirty="0" smtClean="0"/>
              <a:t> </a:t>
            </a:r>
            <a:r>
              <a:rPr lang="fr-FR" dirty="0"/>
              <a:t>délais de réalisation </a:t>
            </a:r>
            <a:r>
              <a:rPr lang="fr-FR" dirty="0" smtClean="0"/>
              <a:t>des prestations.</a:t>
            </a:r>
            <a:endParaRPr lang="fr-FR" dirty="0"/>
          </a:p>
          <a:p>
            <a:r>
              <a:rPr lang="fr-FR" dirty="0" smtClean="0"/>
              <a:t>Le rapport de présentation </a:t>
            </a:r>
            <a:r>
              <a:rPr lang="fr-FR" b="1" dirty="0" smtClean="0">
                <a:solidFill>
                  <a:srgbClr val="0070C0"/>
                </a:solidFill>
              </a:rPr>
              <a:t>est signé par le maître d’ouvrage et versé dans le dossier du marché.</a:t>
            </a:r>
          </a:p>
          <a:p>
            <a:r>
              <a:rPr lang="fr-FR" dirty="0"/>
              <a:t>Le rapport de présentation </a:t>
            </a:r>
            <a:r>
              <a:rPr lang="fr-FR" dirty="0" smtClean="0"/>
              <a:t>des marchés des CT est communiqué par </a:t>
            </a:r>
            <a:r>
              <a:rPr lang="fr-FR" dirty="0"/>
              <a:t>le maître </a:t>
            </a:r>
            <a:r>
              <a:rPr lang="fr-FR" dirty="0" smtClean="0"/>
              <a:t>d’ouvrage au ministre de l’Intérieur (à sa demande).</a:t>
            </a:r>
          </a:p>
          <a:p>
            <a:r>
              <a:rPr lang="fr-FR" dirty="0" smtClean="0"/>
              <a:t>Le rapport </a:t>
            </a:r>
            <a:r>
              <a:rPr lang="fr-FR" dirty="0"/>
              <a:t>de présentation </a:t>
            </a:r>
            <a:r>
              <a:rPr lang="fr-FR" b="1" dirty="0" smtClean="0"/>
              <a:t>est mis à la disposition </a:t>
            </a:r>
            <a:r>
              <a:rPr lang="fr-FR" dirty="0"/>
              <a:t>des </a:t>
            </a:r>
            <a:r>
              <a:rPr lang="fr-FR" dirty="0" smtClean="0"/>
              <a:t>organes de </a:t>
            </a:r>
            <a:r>
              <a:rPr lang="fr-FR" dirty="0"/>
              <a:t>contrôle et </a:t>
            </a:r>
            <a:r>
              <a:rPr lang="fr-FR" dirty="0" smtClean="0"/>
              <a:t>d’audit compétents </a:t>
            </a:r>
            <a:r>
              <a:rPr lang="fr-FR" dirty="0"/>
              <a:t>( article 159).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341086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1"/>
            <p:custDataLst>
              <p:tags r:id="rId1"/>
            </p:custDataLst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fr-FR" dirty="0"/>
              <a:t>Article 149 : Promotion de l’emploi local</a:t>
            </a:r>
          </a:p>
          <a:p>
            <a:pPr>
              <a:spcBef>
                <a:spcPts val="0"/>
              </a:spcBef>
            </a:pPr>
            <a:r>
              <a:rPr lang="fr-FR" dirty="0" smtClean="0"/>
              <a:t>Article </a:t>
            </a:r>
            <a:r>
              <a:rPr lang="fr-FR" dirty="0"/>
              <a:t>150 </a:t>
            </a:r>
            <a:r>
              <a:rPr lang="fr-FR" dirty="0" smtClean="0"/>
              <a:t>: Groupement</a:t>
            </a:r>
            <a:endParaRPr lang="fr-FR" dirty="0"/>
          </a:p>
          <a:p>
            <a:pPr>
              <a:spcBef>
                <a:spcPts val="0"/>
              </a:spcBef>
            </a:pPr>
            <a:r>
              <a:rPr lang="fr-FR" dirty="0"/>
              <a:t>Article 151 : Sous-traitance</a:t>
            </a:r>
          </a:p>
          <a:p>
            <a:pPr>
              <a:spcBef>
                <a:spcPts val="0"/>
              </a:spcBef>
            </a:pPr>
            <a:r>
              <a:rPr lang="fr-FR" dirty="0"/>
              <a:t>Article 152 : Mesures coercitives</a:t>
            </a:r>
          </a:p>
          <a:p>
            <a:pPr>
              <a:spcBef>
                <a:spcPts val="0"/>
              </a:spcBef>
            </a:pPr>
            <a:r>
              <a:rPr lang="fr-FR" dirty="0"/>
              <a:t>Article 153 : Modèles</a:t>
            </a:r>
          </a:p>
          <a:p>
            <a:pPr>
              <a:spcBef>
                <a:spcPts val="0"/>
              </a:spcBef>
            </a:pPr>
            <a:r>
              <a:rPr lang="fr-FR" dirty="0"/>
              <a:t>Article 154 : Maîtrise d’ouvrage déléguée</a:t>
            </a:r>
          </a:p>
          <a:p>
            <a:pPr>
              <a:spcBef>
                <a:spcPts val="0"/>
              </a:spcBef>
            </a:pPr>
            <a:r>
              <a:rPr lang="fr-FR" dirty="0"/>
              <a:t>Article 155 : Collectif de maîtres d’ouvrages</a:t>
            </a:r>
          </a:p>
          <a:p>
            <a:pPr>
              <a:spcBef>
                <a:spcPts val="0"/>
              </a:spcBef>
            </a:pPr>
            <a:r>
              <a:rPr lang="fr-FR" dirty="0"/>
              <a:t>Article 156 : Rapport de présentation du marché</a:t>
            </a:r>
          </a:p>
          <a:p>
            <a:pPr>
              <a:spcBef>
                <a:spcPts val="0"/>
              </a:spcBef>
            </a:pPr>
            <a:r>
              <a:rPr lang="fr-FR" dirty="0"/>
              <a:t>Article 157 : Rapport d’achèvement de l’exécution du marché</a:t>
            </a:r>
          </a:p>
          <a:p>
            <a:pPr>
              <a:spcBef>
                <a:spcPts val="0"/>
              </a:spcBef>
            </a:pPr>
            <a:r>
              <a:rPr lang="fr-FR" dirty="0"/>
              <a:t>Article 158 : Observatoire marocain de la commande publique</a:t>
            </a:r>
          </a:p>
          <a:p>
            <a:pPr>
              <a:spcBef>
                <a:spcPts val="0"/>
              </a:spcBef>
            </a:pPr>
            <a:r>
              <a:rPr lang="fr-FR" dirty="0"/>
              <a:t>Article 159 : Contrôle et audit</a:t>
            </a:r>
          </a:p>
          <a:p>
            <a:pPr>
              <a:spcBef>
                <a:spcPts val="0"/>
              </a:spcBef>
            </a:pPr>
            <a:r>
              <a:rPr lang="fr-FR" dirty="0"/>
              <a:t>Article 160 : Secret professionnel</a:t>
            </a:r>
          </a:p>
          <a:p>
            <a:pPr>
              <a:spcBef>
                <a:spcPts val="0"/>
              </a:spcBef>
            </a:pPr>
            <a:r>
              <a:rPr lang="fr-FR" dirty="0"/>
              <a:t>Article 162 : Lutte contre la fraude, la corruption et le conflit d’intérêts</a:t>
            </a:r>
          </a:p>
          <a:p>
            <a:pPr>
              <a:spcBef>
                <a:spcPts val="0"/>
              </a:spcBef>
            </a:pPr>
            <a:r>
              <a:rPr lang="fr-FR" dirty="0"/>
              <a:t>Article 163 : Réclamations des concurrents et suspension de la procédure</a:t>
            </a:r>
          </a:p>
          <a:p>
            <a:pPr>
              <a:spcBef>
                <a:spcPts val="0"/>
              </a:spcBef>
            </a:pPr>
            <a:r>
              <a:rPr lang="fr-FR" dirty="0"/>
              <a:t>Article 164 : Recours à la commission nationale de la commande publique</a:t>
            </a:r>
          </a:p>
          <a:p>
            <a:pPr>
              <a:spcBef>
                <a:spcPts val="0"/>
              </a:spcBef>
            </a:pP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Plan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3587180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157 : Rapport d’achèvement de l’exécution du marché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La précision </a:t>
            </a:r>
            <a:r>
              <a:rPr lang="fr-FR" dirty="0"/>
              <a:t>du contenu </a:t>
            </a:r>
            <a:r>
              <a:rPr lang="fr-FR" b="1" dirty="0"/>
              <a:t>du bilan financier </a:t>
            </a:r>
            <a:r>
              <a:rPr lang="fr-FR" dirty="0"/>
              <a:t>qui </a:t>
            </a:r>
            <a:r>
              <a:rPr lang="fr-FR" dirty="0" smtClean="0"/>
              <a:t>doit </a:t>
            </a:r>
            <a:r>
              <a:rPr lang="fr-FR" dirty="0"/>
              <a:t>faire </a:t>
            </a:r>
            <a:r>
              <a:rPr lang="fr-FR" b="1" dirty="0" smtClean="0">
                <a:solidFill>
                  <a:srgbClr val="0070C0"/>
                </a:solidFill>
              </a:rPr>
              <a:t>ressortir le budget réellement alloué </a:t>
            </a:r>
            <a:r>
              <a:rPr lang="fr-FR" b="1" dirty="0">
                <a:solidFill>
                  <a:srgbClr val="0070C0"/>
                </a:solidFill>
              </a:rPr>
              <a:t>au </a:t>
            </a:r>
            <a:r>
              <a:rPr lang="fr-FR" b="1" dirty="0" smtClean="0">
                <a:solidFill>
                  <a:srgbClr val="0070C0"/>
                </a:solidFill>
              </a:rPr>
              <a:t>marché</a:t>
            </a:r>
            <a:r>
              <a:rPr lang="fr-FR" b="1" dirty="0">
                <a:solidFill>
                  <a:srgbClr val="0070C0"/>
                </a:solidFill>
              </a:rPr>
              <a:t>, </a:t>
            </a:r>
            <a:r>
              <a:rPr lang="fr-FR" dirty="0"/>
              <a:t>y compris les autres dépenses </a:t>
            </a:r>
            <a:r>
              <a:rPr lang="fr-FR" dirty="0" smtClean="0"/>
              <a:t>subséquentes. </a:t>
            </a:r>
            <a:endParaRPr lang="fr-FR" dirty="0"/>
          </a:p>
          <a:p>
            <a:r>
              <a:rPr lang="fr-FR" b="1" dirty="0" smtClean="0">
                <a:solidFill>
                  <a:srgbClr val="0070C0"/>
                </a:solidFill>
              </a:rPr>
              <a:t>L’appréciation </a:t>
            </a:r>
            <a:r>
              <a:rPr lang="fr-FR" b="1" dirty="0">
                <a:solidFill>
                  <a:srgbClr val="0070C0"/>
                </a:solidFill>
              </a:rPr>
              <a:t>de la réalisation des objectifs assignés </a:t>
            </a:r>
            <a:r>
              <a:rPr lang="fr-FR" dirty="0"/>
              <a:t>au projet </a:t>
            </a:r>
            <a:r>
              <a:rPr lang="fr-FR" dirty="0" smtClean="0"/>
              <a:t>objet </a:t>
            </a:r>
            <a:r>
              <a:rPr lang="fr-FR" dirty="0"/>
              <a:t>du marché et de l’atteinte des indicateurs y relatifs ;</a:t>
            </a:r>
          </a:p>
          <a:p>
            <a:r>
              <a:rPr lang="fr-FR" b="1" dirty="0" smtClean="0"/>
              <a:t>L’indication </a:t>
            </a:r>
            <a:r>
              <a:rPr lang="fr-FR" b="1" dirty="0"/>
              <a:t>des écarts constatés entre les objectifs </a:t>
            </a:r>
            <a:r>
              <a:rPr lang="fr-FR" dirty="0"/>
              <a:t>initialement prévus et le bilan des réalisations et leur justification.</a:t>
            </a:r>
          </a:p>
          <a:p>
            <a:r>
              <a:rPr lang="fr-FR" b="1" dirty="0">
                <a:solidFill>
                  <a:srgbClr val="0070C0"/>
                </a:solidFill>
              </a:rPr>
              <a:t>Le rapport d’achèvement </a:t>
            </a:r>
            <a:r>
              <a:rPr lang="fr-FR" b="1" dirty="0" smtClean="0">
                <a:solidFill>
                  <a:srgbClr val="0070C0"/>
                </a:solidFill>
              </a:rPr>
              <a:t> du marché  est :</a:t>
            </a:r>
          </a:p>
          <a:p>
            <a:pPr lvl="1"/>
            <a:r>
              <a:rPr lang="fr-FR" dirty="0" smtClean="0"/>
              <a:t>adressé</a:t>
            </a:r>
            <a:r>
              <a:rPr lang="fr-FR" dirty="0"/>
              <a:t>, à l’autorité dont relève le maître d’ouvrage et</a:t>
            </a:r>
          </a:p>
          <a:p>
            <a:pPr lvl="1"/>
            <a:r>
              <a:rPr lang="fr-FR" dirty="0" smtClean="0"/>
              <a:t>communiqué </a:t>
            </a:r>
            <a:r>
              <a:rPr lang="fr-FR" dirty="0"/>
              <a:t>par le maître d’ouvrage à l’autorité </a:t>
            </a:r>
            <a:r>
              <a:rPr lang="fr-FR" dirty="0" smtClean="0"/>
              <a:t>compétente (ministre ou au président de l’organe délibérant), et </a:t>
            </a:r>
            <a:r>
              <a:rPr lang="fr-FR" dirty="0"/>
              <a:t>au ministre de l’intérieur à sa </a:t>
            </a:r>
            <a:r>
              <a:rPr lang="fr-FR" dirty="0" smtClean="0"/>
              <a:t>demande  pour les CT.</a:t>
            </a:r>
          </a:p>
          <a:p>
            <a:pPr lvl="1"/>
            <a:r>
              <a:rPr lang="fr-FR" b="1" dirty="0"/>
              <a:t>versé dans le dossier du marché </a:t>
            </a:r>
            <a:r>
              <a:rPr lang="fr-FR" dirty="0"/>
              <a:t>pour être mis à la disposition des organes chargés du contrôle et d’audit ; </a:t>
            </a:r>
          </a:p>
          <a:p>
            <a:pPr lvl="1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517335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158 : Observatoire marocain de la commande publique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Institution </a:t>
            </a:r>
            <a:r>
              <a:rPr lang="fr-FR" dirty="0"/>
              <a:t>d’un observatoire marocain de la commande publique </a:t>
            </a:r>
            <a:r>
              <a:rPr lang="fr-FR" b="1" dirty="0"/>
              <a:t>domicilié à la Trésorerie générale du Royaume</a:t>
            </a:r>
            <a:r>
              <a:rPr lang="fr-FR" b="1" dirty="0" smtClean="0"/>
              <a:t>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projet de décret fixant els missions</a:t>
            </a:r>
            <a:r>
              <a:rPr lang="fr-FR" dirty="0" smtClean="0"/>
              <a:t>, les modalités de fonctionnement et l’organisation de l’Observatoire est en cours de finalisation avec le SGG,</a:t>
            </a:r>
          </a:p>
          <a:p>
            <a:r>
              <a:rPr lang="fr-FR" dirty="0" smtClean="0"/>
              <a:t>Mission de collecte, de traitement, d’analyse et de valorisation et de communication de l’information.</a:t>
            </a:r>
          </a:p>
          <a:p>
            <a:r>
              <a:rPr lang="fr-FR" dirty="0" smtClean="0"/>
              <a:t>Un outil pour enrichir le traitement des données et l’information sur la commande publique.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213117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159 : Contrôle et audit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Les </a:t>
            </a:r>
            <a:r>
              <a:rPr lang="fr-FR" dirty="0"/>
              <a:t>contrôles et les audits initiés doivent porter </a:t>
            </a:r>
            <a:r>
              <a:rPr lang="fr-FR" dirty="0" smtClean="0"/>
              <a:t>, en plus de la régularité des actes de procédure , </a:t>
            </a:r>
            <a:r>
              <a:rPr lang="fr-FR" b="1" dirty="0" smtClean="0">
                <a:solidFill>
                  <a:srgbClr val="0070C0"/>
                </a:solidFill>
              </a:rPr>
              <a:t>sur </a:t>
            </a:r>
            <a:r>
              <a:rPr lang="fr-FR" b="1" dirty="0">
                <a:solidFill>
                  <a:srgbClr val="0070C0"/>
                </a:solidFill>
              </a:rPr>
              <a:t>la mise en place des dispositifs d’audit et de contrôle internes et l’implémentation de la cartographie des risques en matière de marchés publics</a:t>
            </a:r>
            <a:r>
              <a:rPr lang="fr-FR" dirty="0"/>
              <a:t>.</a:t>
            </a:r>
          </a:p>
          <a:p>
            <a:r>
              <a:rPr lang="fr-FR" dirty="0" smtClean="0"/>
              <a:t>Le </a:t>
            </a:r>
            <a:r>
              <a:rPr lang="fr-FR" dirty="0"/>
              <a:t>seuil des marchés </a:t>
            </a:r>
            <a:r>
              <a:rPr lang="fr-FR" dirty="0" smtClean="0"/>
              <a:t>soumis aux contrôles </a:t>
            </a:r>
            <a:r>
              <a:rPr lang="fr-FR" dirty="0"/>
              <a:t>et audits </a:t>
            </a:r>
            <a:r>
              <a:rPr lang="fr-FR" dirty="0" smtClean="0"/>
              <a:t>est ramené de 5.000.000,00 DH TTC à 3.000.000, 00 DH TTC, Pour les marchés négociés, ce seuil est maintenu à 1,000,000,00TTC.</a:t>
            </a:r>
            <a:endParaRPr lang="fr-FR" dirty="0"/>
          </a:p>
          <a:p>
            <a:r>
              <a:rPr lang="fr-FR" b="1" dirty="0"/>
              <a:t>La communication des rapports </a:t>
            </a:r>
            <a:r>
              <a:rPr lang="fr-FR" dirty="0"/>
              <a:t>circonstanciés relatifs </a:t>
            </a:r>
            <a:r>
              <a:rPr lang="fr-FR" dirty="0" smtClean="0"/>
              <a:t>à ces contrôles </a:t>
            </a:r>
            <a:r>
              <a:rPr lang="fr-FR" dirty="0"/>
              <a:t>et </a:t>
            </a:r>
            <a:r>
              <a:rPr lang="fr-FR" dirty="0" smtClean="0"/>
              <a:t>audit :</a:t>
            </a:r>
          </a:p>
          <a:p>
            <a:pPr lvl="1"/>
            <a:r>
              <a:rPr lang="fr-FR" dirty="0" smtClean="0"/>
              <a:t>au </a:t>
            </a:r>
            <a:r>
              <a:rPr lang="fr-FR" dirty="0"/>
              <a:t>ministre concerné, </a:t>
            </a:r>
            <a:endParaRPr lang="fr-FR" dirty="0" smtClean="0"/>
          </a:p>
          <a:p>
            <a:pPr lvl="1"/>
            <a:r>
              <a:rPr lang="fr-FR" dirty="0" smtClean="0"/>
              <a:t>au </a:t>
            </a:r>
            <a:r>
              <a:rPr lang="fr-FR" dirty="0"/>
              <a:t>ministre chargé de l’intérieur </a:t>
            </a:r>
            <a:r>
              <a:rPr lang="fr-FR" dirty="0" smtClean="0"/>
              <a:t>(les </a:t>
            </a:r>
            <a:r>
              <a:rPr lang="fr-FR" dirty="0"/>
              <a:t>collectivités </a:t>
            </a:r>
            <a:r>
              <a:rPr lang="fr-FR" dirty="0" smtClean="0"/>
              <a:t>territoriales), </a:t>
            </a:r>
          </a:p>
          <a:p>
            <a:pPr lvl="1"/>
            <a:r>
              <a:rPr lang="fr-FR" dirty="0" smtClean="0"/>
              <a:t>au </a:t>
            </a:r>
            <a:r>
              <a:rPr lang="fr-FR" dirty="0"/>
              <a:t>président de l’organe délibérant de l’établissement public </a:t>
            </a:r>
            <a:endParaRPr lang="fr-FR" dirty="0" smtClean="0"/>
          </a:p>
          <a:p>
            <a:pPr lvl="1"/>
            <a:r>
              <a:rPr lang="fr-FR" dirty="0" smtClean="0"/>
              <a:t>au </a:t>
            </a:r>
            <a:r>
              <a:rPr lang="fr-FR" dirty="0"/>
              <a:t>président de l’organe délibérant de la personne morale de </a:t>
            </a:r>
            <a:r>
              <a:rPr lang="fr-FR" dirty="0" err="1" smtClean="0"/>
              <a:t>droit.public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327443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160 : Secret professionnel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L’extension </a:t>
            </a:r>
            <a:r>
              <a:rPr lang="fr-FR" dirty="0"/>
              <a:t>de l’obligation du </a:t>
            </a:r>
            <a:r>
              <a:rPr lang="fr-FR" b="1" dirty="0">
                <a:solidFill>
                  <a:srgbClr val="0070C0"/>
                </a:solidFill>
              </a:rPr>
              <a:t>secret professionnel à toute personne intervenant dans le processus de passation des marchés </a:t>
            </a:r>
            <a:r>
              <a:rPr lang="fr-FR" b="1" dirty="0" smtClean="0">
                <a:solidFill>
                  <a:srgbClr val="0070C0"/>
                </a:solidFill>
              </a:rPr>
              <a:t>publics</a:t>
            </a:r>
            <a:r>
              <a:rPr lang="fr-FR" dirty="0" smtClean="0"/>
              <a:t> en ce qui concerne les données et les informations portées à sa connaissance.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302039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162 : Lutte contre la fraude, la corruption et le conflit d’intérêts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b="1" dirty="0" smtClean="0"/>
              <a:t>La </a:t>
            </a:r>
            <a:r>
              <a:rPr lang="fr-FR" b="1" dirty="0"/>
              <a:t>définition de la situation </a:t>
            </a:r>
            <a:r>
              <a:rPr lang="fr-FR" b="1" dirty="0" smtClean="0"/>
              <a:t>du conflit </a:t>
            </a:r>
            <a:r>
              <a:rPr lang="fr-FR" b="1" dirty="0"/>
              <a:t>d’intérêts :</a:t>
            </a:r>
          </a:p>
          <a:p>
            <a:pPr lvl="1"/>
            <a:r>
              <a:rPr lang="fr-FR" b="1" dirty="0">
                <a:solidFill>
                  <a:srgbClr val="0070C0"/>
                </a:solidFill>
              </a:rPr>
              <a:t>«</a:t>
            </a:r>
            <a:r>
              <a:rPr lang="fr-FR" dirty="0"/>
              <a:t> tout conflit né d’une situation dans laquelle tout intervenant dans la procédure de passation d’un marché public a un intérêt, de nature à affecter l’exercice impartial et objectif de ses fonctions ou missions </a:t>
            </a:r>
            <a:r>
              <a:rPr lang="fr-FR" b="1" dirty="0">
                <a:solidFill>
                  <a:srgbClr val="0070C0"/>
                </a:solidFill>
              </a:rPr>
              <a:t>»</a:t>
            </a:r>
            <a:r>
              <a:rPr lang="fr-FR" dirty="0"/>
              <a:t>.</a:t>
            </a:r>
          </a:p>
          <a:p>
            <a:r>
              <a:rPr lang="fr-FR" dirty="0" smtClean="0"/>
              <a:t>L’obligation </a:t>
            </a:r>
            <a:r>
              <a:rPr lang="fr-FR" b="1" dirty="0" smtClean="0">
                <a:solidFill>
                  <a:srgbClr val="0070C0"/>
                </a:solidFill>
              </a:rPr>
              <a:t>pour </a:t>
            </a:r>
            <a:r>
              <a:rPr lang="fr-FR" b="1" dirty="0">
                <a:solidFill>
                  <a:srgbClr val="0070C0"/>
                </a:solidFill>
              </a:rPr>
              <a:t>les membres des commissions d’appel de la concurrence</a:t>
            </a:r>
            <a:r>
              <a:rPr lang="fr-FR" b="1" dirty="0" smtClean="0">
                <a:solidFill>
                  <a:srgbClr val="0070C0"/>
                </a:solidFill>
              </a:rPr>
              <a:t>, d’informer le président de </a:t>
            </a:r>
            <a:r>
              <a:rPr lang="fr-FR" b="1" dirty="0">
                <a:solidFill>
                  <a:srgbClr val="0070C0"/>
                </a:solidFill>
              </a:rPr>
              <a:t>la situation de conflit d’intérêts </a:t>
            </a:r>
            <a:r>
              <a:rPr lang="fr-FR" dirty="0"/>
              <a:t>dans laquelle ils pourraient se </a:t>
            </a:r>
            <a:r>
              <a:rPr lang="fr-FR" dirty="0" smtClean="0"/>
              <a:t>trouver ;</a:t>
            </a:r>
            <a:endParaRPr lang="fr-FR" dirty="0"/>
          </a:p>
          <a:p>
            <a:r>
              <a:rPr lang="fr-FR" dirty="0" smtClean="0"/>
              <a:t>L’interdiction </a:t>
            </a:r>
            <a:r>
              <a:rPr lang="fr-FR" dirty="0"/>
              <a:t>de participation aux travaux de la commission d’appel à la concurrence pour les membres en situation de conflit </a:t>
            </a:r>
            <a:r>
              <a:rPr lang="fr-FR" dirty="0" smtClean="0"/>
              <a:t>d’intérêts.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302277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163 : Réclamations des concurrents et suspension de </a:t>
            </a:r>
            <a:r>
              <a:rPr lang="fr-FR" dirty="0" smtClean="0"/>
              <a:t>la procédure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Ajout d’une disposition permettant </a:t>
            </a:r>
            <a:r>
              <a:rPr lang="fr-FR" b="1" dirty="0" smtClean="0">
                <a:solidFill>
                  <a:srgbClr val="0070C0"/>
                </a:solidFill>
              </a:rPr>
              <a:t>à tout concurrent d’’introduire une réclamation auprès du maître d’ouvrage </a:t>
            </a:r>
            <a:r>
              <a:rPr lang="fr-FR" b="1" dirty="0">
                <a:solidFill>
                  <a:srgbClr val="0070C0"/>
                </a:solidFill>
              </a:rPr>
              <a:t>dans le cas où un des membres </a:t>
            </a:r>
            <a:r>
              <a:rPr lang="fr-FR" dirty="0"/>
              <a:t>de la commission d’appel d’offres </a:t>
            </a:r>
            <a:r>
              <a:rPr lang="fr-FR" dirty="0" smtClean="0"/>
              <a:t>se </a:t>
            </a:r>
            <a:r>
              <a:rPr lang="fr-FR" dirty="0"/>
              <a:t>trouve en situation de conflit </a:t>
            </a:r>
            <a:r>
              <a:rPr lang="fr-FR" dirty="0" smtClean="0"/>
              <a:t>d’intérêt ;</a:t>
            </a:r>
            <a:endParaRPr lang="fr-FR" dirty="0"/>
          </a:p>
          <a:p>
            <a:r>
              <a:rPr lang="fr-FR" dirty="0"/>
              <a:t>La motivation par le maître d’ouvrage de sa réponse du rejet de la réclamation du </a:t>
            </a:r>
            <a:r>
              <a:rPr lang="fr-FR" dirty="0" smtClean="0"/>
              <a:t>requérant concernant les motifs de son écartement ;</a:t>
            </a:r>
            <a:endParaRPr lang="fr-FR" dirty="0"/>
          </a:p>
          <a:p>
            <a:r>
              <a:rPr lang="fr-FR" dirty="0" smtClean="0"/>
              <a:t>Le maître d’ouvrage</a:t>
            </a:r>
            <a:r>
              <a:rPr lang="fr-FR" dirty="0"/>
              <a:t>, </a:t>
            </a:r>
            <a:r>
              <a:rPr lang="fr-FR" dirty="0" smtClean="0"/>
              <a:t>dispose d’un délai de 5 jours pour soit:</a:t>
            </a:r>
          </a:p>
          <a:p>
            <a:pPr lvl="1"/>
            <a:r>
              <a:rPr lang="fr-FR" dirty="0" smtClean="0"/>
              <a:t>rejeter</a:t>
            </a:r>
            <a:r>
              <a:rPr lang="fr-FR" dirty="0"/>
              <a:t>, de manière motivée, la </a:t>
            </a:r>
            <a:r>
              <a:rPr lang="fr-FR" dirty="0" smtClean="0"/>
              <a:t>réclamation du requérant;</a:t>
            </a:r>
          </a:p>
          <a:p>
            <a:pPr lvl="1"/>
            <a:r>
              <a:rPr lang="fr-FR" dirty="0" smtClean="0"/>
              <a:t>procéder </a:t>
            </a:r>
            <a:r>
              <a:rPr lang="fr-FR" dirty="0"/>
              <a:t>au redressement de l’anomalie relevée par le requérant et poursuivre la </a:t>
            </a:r>
            <a:r>
              <a:rPr lang="fr-FR" dirty="0" smtClean="0"/>
              <a:t>procédure;</a:t>
            </a:r>
          </a:p>
          <a:p>
            <a:pPr lvl="1"/>
            <a:r>
              <a:rPr lang="fr-FR" dirty="0" smtClean="0"/>
              <a:t> </a:t>
            </a:r>
            <a:r>
              <a:rPr lang="fr-FR" dirty="0"/>
              <a:t>ou proposer à l’autorité compétente d’annuler la </a:t>
            </a:r>
            <a:r>
              <a:rPr lang="fr-FR" dirty="0" smtClean="0"/>
              <a:t>procédure .</a:t>
            </a:r>
            <a:endParaRPr lang="fr-FR" dirty="0"/>
          </a:p>
          <a:p>
            <a:r>
              <a:rPr lang="fr-FR" dirty="0"/>
              <a:t>La possibilité ouverte au requérant, en cas de non réponse du maître d’ouvrage ou </a:t>
            </a:r>
            <a:r>
              <a:rPr lang="fr-FR" dirty="0" smtClean="0"/>
              <a:t>d’une </a:t>
            </a:r>
            <a:r>
              <a:rPr lang="fr-FR" dirty="0"/>
              <a:t>réponse non convaincante, de s’adresser à l’autorité </a:t>
            </a:r>
            <a:r>
              <a:rPr lang="fr-FR" dirty="0" smtClean="0"/>
              <a:t>compétente 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3140080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163 : Réclamations des concurrents et suspension de </a:t>
            </a:r>
            <a:r>
              <a:rPr lang="fr-FR" dirty="0" smtClean="0"/>
              <a:t>la procédure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L’information </a:t>
            </a:r>
            <a:r>
              <a:rPr lang="fr-FR" dirty="0"/>
              <a:t>du maître d’ouvrage </a:t>
            </a:r>
            <a:r>
              <a:rPr lang="fr-FR" dirty="0" smtClean="0"/>
              <a:t>de </a:t>
            </a:r>
            <a:r>
              <a:rPr lang="fr-FR" dirty="0"/>
              <a:t>la saisine du ministre par le requérant </a:t>
            </a:r>
            <a:r>
              <a:rPr lang="fr-FR" dirty="0" smtClean="0"/>
              <a:t>pour prorogation </a:t>
            </a:r>
            <a:r>
              <a:rPr lang="fr-FR" dirty="0"/>
              <a:t>du délai d’attente prévu pour la notification d’approbation du </a:t>
            </a:r>
            <a:r>
              <a:rPr lang="fr-FR" dirty="0" smtClean="0"/>
              <a:t>marché ;</a:t>
            </a:r>
            <a:endParaRPr lang="fr-FR" dirty="0"/>
          </a:p>
          <a:p>
            <a:r>
              <a:rPr lang="fr-FR" dirty="0" smtClean="0"/>
              <a:t>l’autorité </a:t>
            </a:r>
            <a:r>
              <a:rPr lang="fr-FR" dirty="0"/>
              <a:t>dont relève </a:t>
            </a:r>
            <a:r>
              <a:rPr lang="fr-FR" dirty="0" smtClean="0"/>
              <a:t>le maître d’ouvrage, peut </a:t>
            </a:r>
            <a:r>
              <a:rPr lang="fr-FR" dirty="0"/>
              <a:t>ordonner </a:t>
            </a:r>
            <a:r>
              <a:rPr lang="fr-FR" dirty="0" smtClean="0"/>
              <a:t>à ce dernier de </a:t>
            </a:r>
            <a:r>
              <a:rPr lang="fr-FR" dirty="0"/>
              <a:t>poursuivre la procédure </a:t>
            </a:r>
            <a:r>
              <a:rPr lang="fr-FR" dirty="0" smtClean="0"/>
              <a:t>pour </a:t>
            </a:r>
            <a:r>
              <a:rPr lang="fr-FR" dirty="0"/>
              <a:t>des considérations </a:t>
            </a:r>
            <a:r>
              <a:rPr lang="fr-FR" b="1" dirty="0" smtClean="0">
                <a:solidFill>
                  <a:srgbClr val="0070C0"/>
                </a:solidFill>
              </a:rPr>
              <a:t>urgentes d’intérêt général</a:t>
            </a:r>
            <a:r>
              <a:rPr lang="fr-FR" dirty="0" smtClean="0"/>
              <a:t>, </a:t>
            </a:r>
            <a:r>
              <a:rPr lang="fr-FR" b="1" dirty="0" smtClean="0">
                <a:solidFill>
                  <a:srgbClr val="0070C0"/>
                </a:solidFill>
              </a:rPr>
              <a:t>dûment justifiées</a:t>
            </a:r>
            <a:r>
              <a:rPr lang="fr-FR" dirty="0" smtClean="0"/>
              <a:t>.</a:t>
            </a:r>
            <a:endParaRPr lang="fr-FR" dirty="0"/>
          </a:p>
          <a:p>
            <a:r>
              <a:rPr lang="fr-FR" dirty="0"/>
              <a:t>L</a:t>
            </a:r>
            <a:r>
              <a:rPr lang="fr-FR" dirty="0" smtClean="0"/>
              <a:t>a diminution </a:t>
            </a:r>
            <a:r>
              <a:rPr lang="fr-FR" dirty="0"/>
              <a:t>du délai maximum pour la réponse donnée par l’autorité concernée au requérant de 30 jours à 15 </a:t>
            </a:r>
            <a:r>
              <a:rPr lang="fr-FR" dirty="0" smtClean="0"/>
              <a:t>jours ;</a:t>
            </a:r>
            <a:endParaRPr lang="fr-FR" dirty="0"/>
          </a:p>
          <a:p>
            <a:r>
              <a:rPr lang="fr-FR" dirty="0"/>
              <a:t>L’obligation de motivation de toute décision prise en réponse à toute réclamation et de communication de ladite décision, </a:t>
            </a:r>
            <a:r>
              <a:rPr lang="fr-FR" b="1" dirty="0">
                <a:solidFill>
                  <a:srgbClr val="0070C0"/>
                </a:solidFill>
              </a:rPr>
              <a:t>au requérant et aux membres de la commission d’appel à la </a:t>
            </a:r>
            <a:r>
              <a:rPr lang="fr-FR" b="1" dirty="0" smtClean="0">
                <a:solidFill>
                  <a:srgbClr val="0070C0"/>
                </a:solidFill>
              </a:rPr>
              <a:t>concurrence.</a:t>
            </a:r>
          </a:p>
          <a:p>
            <a:r>
              <a:rPr lang="fr-FR" dirty="0" smtClean="0"/>
              <a:t>L’obligation pour le MO d’enregistrer </a:t>
            </a:r>
            <a:r>
              <a:rPr lang="fr-FR" b="1" dirty="0" smtClean="0">
                <a:solidFill>
                  <a:srgbClr val="0070C0"/>
                </a:solidFill>
              </a:rPr>
              <a:t>dans le registre spécial </a:t>
            </a:r>
            <a:r>
              <a:rPr lang="fr-FR" dirty="0" smtClean="0"/>
              <a:t>le nom du requérant, ,,…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747640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164 : Recours à la commission nationale de la commande publique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Renvoi au décret relatif à la CNCP pour les modalités et les délais de saisine par le requérant de cette commission.</a:t>
            </a:r>
            <a:endParaRPr lang="fr-FR" dirty="0"/>
          </a:p>
          <a:p>
            <a:r>
              <a:rPr lang="fr-FR" b="1" dirty="0" smtClean="0"/>
              <a:t>Prorogation </a:t>
            </a:r>
            <a:r>
              <a:rPr lang="fr-FR" b="1" dirty="0"/>
              <a:t>du délai d’attente</a:t>
            </a:r>
            <a:r>
              <a:rPr lang="fr-FR" dirty="0"/>
              <a:t>, lorsque le requérant conteste les motifs d'écartement de son offre qui ont été portés à sa connaissance par le maître d’ouvrage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431133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>
          <a:xfrm>
            <a:off x="304800" y="738868"/>
            <a:ext cx="8379994" cy="500515"/>
          </a:xfrm>
        </p:spPr>
        <p:txBody>
          <a:bodyPr/>
          <a:lstStyle/>
          <a:p>
            <a:r>
              <a:rPr lang="fr-FR" dirty="0"/>
              <a:t>Optimisation des délais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La </a:t>
            </a:r>
            <a:r>
              <a:rPr lang="fr-FR" dirty="0"/>
              <a:t>réduction concerne les délais impartis à l'administration. Par contre, ceux de l'entreprise ne sont pas </a:t>
            </a:r>
            <a:r>
              <a:rPr lang="fr-FR" dirty="0" smtClean="0"/>
              <a:t>impactés :</a:t>
            </a:r>
            <a:endParaRPr lang="fr-FR" dirty="0"/>
          </a:p>
          <a:p>
            <a:pPr lvl="1"/>
            <a:r>
              <a:rPr lang="fr-FR" dirty="0" smtClean="0"/>
              <a:t>Ex. 1 </a:t>
            </a:r>
            <a:r>
              <a:rPr lang="fr-FR" dirty="0"/>
              <a:t>: L'envoi du dossier d’appel d’offres aux membres de la commission d’appel d’offres par maître d’ouvrage  </a:t>
            </a:r>
            <a:r>
              <a:rPr lang="fr-FR" dirty="0" smtClean="0"/>
              <a:t>a été </a:t>
            </a:r>
            <a:r>
              <a:rPr lang="fr-FR" dirty="0"/>
              <a:t>ramené à 6 jours au lieu de 8 jours ;</a:t>
            </a:r>
          </a:p>
          <a:p>
            <a:pPr lvl="1"/>
            <a:r>
              <a:rPr lang="fr-FR" dirty="0" smtClean="0"/>
              <a:t>Ex. 2 </a:t>
            </a:r>
            <a:r>
              <a:rPr lang="fr-FR" dirty="0"/>
              <a:t>: L'information de l’attributaire de l’acceptation de son </a:t>
            </a:r>
            <a:r>
              <a:rPr lang="fr-FR" dirty="0" smtClean="0"/>
              <a:t>offre a été </a:t>
            </a:r>
            <a:r>
              <a:rPr lang="fr-FR" dirty="0"/>
              <a:t>ramené à 3 jours jour au lieu 5 jours</a:t>
            </a:r>
            <a:r>
              <a:rPr lang="fr-FR" dirty="0" smtClean="0"/>
              <a:t>.</a:t>
            </a:r>
          </a:p>
          <a:p>
            <a:pPr lvl="1"/>
            <a:r>
              <a:rPr lang="fr-FR" dirty="0" smtClean="0"/>
              <a:t>Ex. 3 </a:t>
            </a:r>
            <a:r>
              <a:rPr lang="fr-FR" dirty="0"/>
              <a:t>: L</a:t>
            </a:r>
            <a:r>
              <a:rPr lang="fr-FR" dirty="0" smtClean="0"/>
              <a:t>a restitution du cautionnement </a:t>
            </a:r>
            <a:r>
              <a:rPr lang="fr-FR" dirty="0"/>
              <a:t>provisoire </a:t>
            </a:r>
            <a:r>
              <a:rPr lang="fr-FR" dirty="0" smtClean="0"/>
              <a:t>aux </a:t>
            </a:r>
            <a:r>
              <a:rPr lang="fr-FR" dirty="0"/>
              <a:t>concurrents </a:t>
            </a:r>
            <a:r>
              <a:rPr lang="fr-FR" dirty="0" smtClean="0"/>
              <a:t>éliminées a </a:t>
            </a:r>
            <a:r>
              <a:rPr lang="fr-FR" dirty="0"/>
              <a:t>été ramené à </a:t>
            </a:r>
            <a:r>
              <a:rPr lang="fr-FR" dirty="0" smtClean="0"/>
              <a:t>48 h au </a:t>
            </a:r>
            <a:r>
              <a:rPr lang="fr-FR" dirty="0"/>
              <a:t>lieu </a:t>
            </a:r>
            <a:r>
              <a:rPr lang="fr-FR" dirty="0" smtClean="0"/>
              <a:t>de 5 jours.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143817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Moyens de </a:t>
            </a:r>
            <a:r>
              <a:rPr lang="fr-FR" dirty="0" smtClean="0"/>
              <a:t>communication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300038" y="1418999"/>
            <a:ext cx="8543925" cy="4168775"/>
          </a:xfrm>
        </p:spPr>
        <p:txBody>
          <a:bodyPr/>
          <a:lstStyle/>
          <a:p>
            <a:r>
              <a:rPr lang="fr-FR" dirty="0"/>
              <a:t>Lorsque le concurrent s'adresse à l'administration : </a:t>
            </a:r>
          </a:p>
          <a:p>
            <a:pPr lvl="1"/>
            <a:r>
              <a:rPr lang="fr-FR" b="1" dirty="0">
                <a:solidFill>
                  <a:srgbClr val="0070C0"/>
                </a:solidFill>
              </a:rPr>
              <a:t>Lettre transmise </a:t>
            </a:r>
            <a:r>
              <a:rPr lang="fr-FR" b="1" dirty="0" smtClean="0">
                <a:solidFill>
                  <a:srgbClr val="0070C0"/>
                </a:solidFill>
              </a:rPr>
              <a:t>par tout </a:t>
            </a:r>
            <a:r>
              <a:rPr lang="fr-FR" b="1" dirty="0">
                <a:solidFill>
                  <a:srgbClr val="0070C0"/>
                </a:solidFill>
              </a:rPr>
              <a:t>moyen pouvant donner date certaine.</a:t>
            </a:r>
          </a:p>
          <a:p>
            <a:r>
              <a:rPr lang="fr-FR" dirty="0" smtClean="0"/>
              <a:t>Lorsque </a:t>
            </a:r>
            <a:r>
              <a:rPr lang="fr-FR" dirty="0"/>
              <a:t>le maître d’ouvrage s'adresse au concurrent :</a:t>
            </a:r>
          </a:p>
          <a:p>
            <a:pPr lvl="1"/>
            <a:r>
              <a:rPr lang="fr-FR" dirty="0"/>
              <a:t>Cas 1 : </a:t>
            </a:r>
            <a:r>
              <a:rPr lang="fr-FR" dirty="0" smtClean="0"/>
              <a:t>Lettre recommandée </a:t>
            </a:r>
            <a:r>
              <a:rPr lang="fr-FR" dirty="0"/>
              <a:t>avec accusé de réception </a:t>
            </a:r>
            <a:r>
              <a:rPr lang="fr-FR" b="1" dirty="0"/>
              <a:t>lorsque l’objet de l’envoi </a:t>
            </a:r>
            <a:r>
              <a:rPr lang="fr-FR" b="1" dirty="0" smtClean="0"/>
              <a:t>risque de créer un litige </a:t>
            </a:r>
            <a:r>
              <a:rPr lang="fr-FR" b="1" dirty="0"/>
              <a:t>éventuel</a:t>
            </a:r>
            <a:r>
              <a:rPr lang="fr-FR" dirty="0"/>
              <a:t>. </a:t>
            </a:r>
          </a:p>
          <a:p>
            <a:pPr lvl="2"/>
            <a:r>
              <a:rPr lang="fr-FR" dirty="0"/>
              <a:t>Ex. 1. : Ecartement d'un concurrent par la commission d’appel d’offres. </a:t>
            </a:r>
          </a:p>
          <a:p>
            <a:pPr lvl="2"/>
            <a:r>
              <a:rPr lang="fr-FR" dirty="0"/>
              <a:t>Ex. 2 : Admission des concurrents dans le cadre d’appel d’offres avec présélection ou le concours.</a:t>
            </a:r>
          </a:p>
          <a:p>
            <a:pPr lvl="1"/>
            <a:r>
              <a:rPr lang="fr-FR" dirty="0" smtClean="0"/>
              <a:t>Cas </a:t>
            </a:r>
            <a:r>
              <a:rPr lang="fr-FR" dirty="0"/>
              <a:t>2 : </a:t>
            </a:r>
            <a:r>
              <a:rPr lang="fr-FR" dirty="0" smtClean="0"/>
              <a:t>Lettre recommandée </a:t>
            </a:r>
            <a:r>
              <a:rPr lang="fr-FR" dirty="0"/>
              <a:t>avec accusé de réception ou par tout autre moyen pouvant donner date certaine </a:t>
            </a:r>
            <a:r>
              <a:rPr lang="fr-FR" b="1" dirty="0"/>
              <a:t>lorsque </a:t>
            </a:r>
            <a:r>
              <a:rPr lang="fr-FR" b="1" dirty="0" smtClean="0"/>
              <a:t>l’objet de l’envoi ne risque pas d’aboutir sur un litige</a:t>
            </a:r>
            <a:r>
              <a:rPr lang="fr-FR" dirty="0" smtClean="0"/>
              <a:t>. </a:t>
            </a:r>
            <a:endParaRPr lang="fr-FR" dirty="0"/>
          </a:p>
          <a:p>
            <a:pPr lvl="2"/>
            <a:r>
              <a:rPr lang="fr-FR" dirty="0"/>
              <a:t>Ex. 1. : Communication du </a:t>
            </a:r>
            <a:r>
              <a:rPr lang="fr-FR" dirty="0" smtClean="0"/>
              <a:t>PV </a:t>
            </a:r>
            <a:r>
              <a:rPr lang="fr-FR" dirty="0"/>
              <a:t>de la réunion ou visite des lieux </a:t>
            </a:r>
            <a:r>
              <a:rPr lang="fr-FR" dirty="0" smtClean="0"/>
              <a:t>aux concurrents</a:t>
            </a:r>
            <a:r>
              <a:rPr lang="fr-FR" dirty="0"/>
              <a:t>.</a:t>
            </a:r>
          </a:p>
          <a:p>
            <a:pPr lvl="2"/>
            <a:r>
              <a:rPr lang="fr-FR" dirty="0"/>
              <a:t>Ex. 2. : Report de la date de la séance d'ouverture des plis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829510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2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Article 134 : Documents à publier sur le portail des marchés publics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La liste des documents à publier sur le portail des marchés publics est complétée par :</a:t>
            </a:r>
          </a:p>
          <a:p>
            <a:pPr lvl="1"/>
            <a:r>
              <a:rPr lang="fr-FR" dirty="0"/>
              <a:t>les avis de la commission nationale de la commande publique ;</a:t>
            </a:r>
          </a:p>
          <a:p>
            <a:pPr lvl="1"/>
            <a:r>
              <a:rPr lang="fr-FR" dirty="0"/>
              <a:t>les résultats </a:t>
            </a:r>
            <a:r>
              <a:rPr lang="fr-FR" dirty="0" smtClean="0"/>
              <a:t>d’attribution des </a:t>
            </a:r>
            <a:r>
              <a:rPr lang="fr-FR" dirty="0"/>
              <a:t>bons de commande ;</a:t>
            </a:r>
          </a:p>
          <a:p>
            <a:pPr lvl="1"/>
            <a:r>
              <a:rPr lang="fr-FR" dirty="0"/>
              <a:t>les rapports de présentation des marchés ;</a:t>
            </a:r>
          </a:p>
          <a:p>
            <a:pPr lvl="1"/>
            <a:r>
              <a:rPr lang="fr-FR" dirty="0"/>
              <a:t>la liste des conventions et des contrats de droit commun </a:t>
            </a:r>
            <a:endParaRPr lang="fr-FR" dirty="0" smtClean="0"/>
          </a:p>
          <a:p>
            <a:pPr lvl="1"/>
            <a:r>
              <a:rPr lang="fr-FR" dirty="0" smtClean="0"/>
              <a:t>La liste des bons de commande.</a:t>
            </a:r>
            <a:endParaRPr lang="fr-FR" dirty="0"/>
          </a:p>
          <a:p>
            <a:r>
              <a:rPr lang="fr-FR" dirty="0" smtClean="0"/>
              <a:t>Pour </a:t>
            </a:r>
            <a:r>
              <a:rPr lang="fr-FR" dirty="0"/>
              <a:t>la procédure de passation </a:t>
            </a:r>
            <a:r>
              <a:rPr lang="fr-FR" dirty="0" smtClean="0"/>
              <a:t>dématérialisée</a:t>
            </a:r>
            <a:r>
              <a:rPr lang="fr-FR" dirty="0"/>
              <a:t>, les mentions relatives </a:t>
            </a:r>
            <a:r>
              <a:rPr lang="fr-FR" dirty="0" smtClean="0"/>
              <a:t>au </a:t>
            </a:r>
            <a:r>
              <a:rPr lang="fr-FR" b="1" dirty="0" smtClean="0"/>
              <a:t>bureau </a:t>
            </a:r>
            <a:r>
              <a:rPr lang="fr-FR" dirty="0" smtClean="0"/>
              <a:t>du MO  pour le  </a:t>
            </a:r>
            <a:r>
              <a:rPr lang="fr-FR" dirty="0"/>
              <a:t>retrait des DAO et </a:t>
            </a:r>
            <a:r>
              <a:rPr lang="fr-FR" dirty="0" smtClean="0"/>
              <a:t>le </a:t>
            </a:r>
            <a:r>
              <a:rPr lang="fr-FR" dirty="0"/>
              <a:t>dépôt des </a:t>
            </a:r>
            <a:r>
              <a:rPr lang="fr-FR" dirty="0" smtClean="0"/>
              <a:t>plis et le lieu de la tenue de la séance d’ouverture des plis, qui </a:t>
            </a:r>
            <a:r>
              <a:rPr lang="fr-FR" dirty="0"/>
              <a:t>figurent sur les avis de publicité sont remplacés par la mention « </a:t>
            </a:r>
            <a:r>
              <a:rPr lang="fr-FR" b="1" dirty="0"/>
              <a:t>l’adresse du portail des marchés publics où les dossiers peuvent être téléchargés, et où les plis des concurrents sont déposés par voie électronique </a:t>
            </a:r>
            <a:r>
              <a:rPr lang="fr-FR" b="1" dirty="0" smtClean="0"/>
              <a:t>».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13999845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300038" y="1418999"/>
            <a:ext cx="8543925" cy="4168775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                                           </a:t>
            </a:r>
            <a:r>
              <a:rPr lang="fr-FR" sz="2400" b="1" dirty="0" smtClean="0"/>
              <a:t>Merci pour votre attention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39681161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  <p:custDataLst>
              <p:tags r:id="rId1"/>
            </p:custDataLst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Gouvernance </a:t>
            </a:r>
            <a:r>
              <a:rPr lang="fr-FR" dirty="0" smtClean="0"/>
              <a:t>globale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 smtClean="0"/>
              <a:t>des </a:t>
            </a:r>
            <a:r>
              <a:rPr lang="fr-FR" dirty="0"/>
              <a:t>marchés publics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Module N° 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704948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135 : Dépôt et retrait des plis et des offres des concurrents par voie électronique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Le </a:t>
            </a:r>
            <a:r>
              <a:rPr lang="fr-FR" dirty="0"/>
              <a:t>dépôt et le retrait des plis et des offres des concurrents s’effectuent par voie électronique dans le portail des marchés publics</a:t>
            </a:r>
            <a:r>
              <a:rPr lang="fr-FR" dirty="0" smtClean="0"/>
              <a:t>.</a:t>
            </a:r>
          </a:p>
          <a:p>
            <a:r>
              <a:rPr lang="fr-FR" dirty="0" smtClean="0"/>
              <a:t>Les conditions et les modalités de ce  dépôt et retrait sont fixées par arrêté du ministre des finances.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253201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136 : Ouverture des plis et évaluation des offres des concurrents par voie électronique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L’ouverture des plis et l’évaluation des offres des concurrents déposés sont effectuées par voie électronique. </a:t>
            </a:r>
            <a:endParaRPr lang="fr-FR" dirty="0" smtClean="0"/>
          </a:p>
          <a:p>
            <a:r>
              <a:rPr lang="fr-FR" dirty="0" smtClean="0"/>
              <a:t>Sont supprimées, les </a:t>
            </a:r>
            <a:r>
              <a:rPr lang="fr-FR" b="1" dirty="0" smtClean="0"/>
              <a:t>dispositions ci-après</a:t>
            </a:r>
            <a:r>
              <a:rPr lang="fr-FR" dirty="0" smtClean="0"/>
              <a:t>, </a:t>
            </a:r>
            <a:r>
              <a:rPr lang="fr-FR" dirty="0"/>
              <a:t>concernant les procédures l’appel d’offres ouvert et restreint, l’appel d’offres avec présélection, le concours, la procédure négociée, la consultation architecturale, relatives </a:t>
            </a:r>
            <a:r>
              <a:rPr lang="fr-FR" dirty="0" smtClean="0"/>
              <a:t>:</a:t>
            </a:r>
            <a:endParaRPr lang="fr-FR" dirty="0"/>
          </a:p>
          <a:p>
            <a:pPr lvl="1"/>
            <a:r>
              <a:rPr lang="fr-FR" dirty="0" smtClean="0"/>
              <a:t>Au dépôt </a:t>
            </a:r>
            <a:r>
              <a:rPr lang="fr-FR" dirty="0"/>
              <a:t>des plis séance </a:t>
            </a:r>
            <a:r>
              <a:rPr lang="fr-FR" dirty="0" smtClean="0"/>
              <a:t>tenante ;</a:t>
            </a:r>
            <a:endParaRPr lang="fr-FR" dirty="0"/>
          </a:p>
          <a:p>
            <a:pPr lvl="1"/>
            <a:r>
              <a:rPr lang="fr-FR" dirty="0" smtClean="0"/>
              <a:t>À la paraphe</a:t>
            </a:r>
            <a:r>
              <a:rPr lang="fr-FR" dirty="0"/>
              <a:t>, par les membres de la commission du support écrit de l’estimation du coût des </a:t>
            </a:r>
            <a:r>
              <a:rPr lang="fr-FR" dirty="0" smtClean="0"/>
              <a:t>prestations ;</a:t>
            </a:r>
            <a:endParaRPr lang="fr-FR" dirty="0"/>
          </a:p>
          <a:p>
            <a:pPr lvl="1"/>
            <a:r>
              <a:rPr lang="fr-FR" dirty="0" smtClean="0"/>
              <a:t>A la paraphe</a:t>
            </a:r>
            <a:r>
              <a:rPr lang="fr-FR" dirty="0"/>
              <a:t>, par les membres de la commission </a:t>
            </a:r>
            <a:r>
              <a:rPr lang="fr-FR" dirty="0" smtClean="0"/>
              <a:t>ou du jury des </a:t>
            </a:r>
            <a:r>
              <a:rPr lang="fr-FR" dirty="0"/>
              <a:t>offres </a:t>
            </a:r>
            <a:r>
              <a:rPr lang="fr-FR" dirty="0" smtClean="0"/>
              <a:t>financières ;</a:t>
            </a:r>
            <a:endParaRPr lang="fr-FR" dirty="0"/>
          </a:p>
          <a:p>
            <a:pPr lvl="1"/>
            <a:r>
              <a:rPr lang="fr-FR" dirty="0" smtClean="0"/>
              <a:t>Au retrait </a:t>
            </a:r>
            <a:r>
              <a:rPr lang="fr-FR" dirty="0"/>
              <a:t>du public et des concurrents de la salle prévue pour l’ouverture des </a:t>
            </a:r>
            <a:r>
              <a:rPr lang="fr-FR" dirty="0" smtClean="0"/>
              <a:t>plis.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731831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138 : Procédure des enchères électroniques inversées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Généralisation </a:t>
            </a:r>
            <a:r>
              <a:rPr lang="fr-FR" dirty="0"/>
              <a:t>de la </a:t>
            </a:r>
            <a:r>
              <a:rPr lang="fr-FR" dirty="0" smtClean="0"/>
              <a:t>procédure </a:t>
            </a:r>
            <a:r>
              <a:rPr lang="fr-FR" dirty="0"/>
              <a:t>des enchères électroniques inversées </a:t>
            </a:r>
            <a:r>
              <a:rPr lang="fr-FR" b="1" dirty="0"/>
              <a:t>pour tous les marchés de fournitures </a:t>
            </a:r>
            <a:r>
              <a:rPr lang="fr-FR" dirty="0"/>
              <a:t>qu'elles soient courantes ou non </a:t>
            </a:r>
            <a:r>
              <a:rPr lang="fr-FR" dirty="0" smtClean="0"/>
              <a:t>courantes.</a:t>
            </a:r>
          </a:p>
          <a:p>
            <a:endParaRPr lang="fr-FR" dirty="0"/>
          </a:p>
          <a:p>
            <a:r>
              <a:rPr lang="fr-FR" dirty="0" smtClean="0"/>
              <a:t>Objectif: Elargir le jeu de la concurrence à tous les concurrents potentiels qui seraient intéressés par  les fournitures à commander sur spécifications techniques du maître d’ouvrage.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/>
              <a:t>Les conditions et les modalités </a:t>
            </a:r>
            <a:r>
              <a:rPr lang="fr-FR" dirty="0" smtClean="0"/>
              <a:t>des enchères </a:t>
            </a:r>
            <a:r>
              <a:rPr lang="fr-FR" dirty="0"/>
              <a:t>électroniques inversées </a:t>
            </a:r>
            <a:r>
              <a:rPr lang="fr-FR" dirty="0" smtClean="0"/>
              <a:t>sont </a:t>
            </a:r>
            <a:r>
              <a:rPr lang="fr-FR" dirty="0"/>
              <a:t>fixées par arrêté du ministre des finances.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2087195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139 : Achat sur catalogues </a:t>
            </a:r>
            <a:r>
              <a:rPr lang="fr-FR" dirty="0" smtClean="0"/>
              <a:t>électroniques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Pour l’acquisition de fournitures, le maître d’ouvrage peut exiger des concurrents de présenter leurs offres sous la forme de catalogues électroniques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 smtClean="0"/>
              <a:t>C’est une forme d’achat courante dans les pays de l’OCDE pour certains produits ou acquisitions notamment ( informatiques, électroniques , …).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338465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140 : Interopérabilité avec les systèmes tiers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Les informations et les données se rapportant à certaines pièces des dossiers des concurrents issues des systèmes tiers peuvent être consultées, sur le portail des marchés publics, par la commission d’ouverture des plis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 smtClean="0"/>
              <a:t>Il s’agit  notamment des pièces du dossier administratif 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246178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2_Modèle par défa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</a:spPr>
      <a:bodyPr spcFirstLastPara="0" vert="horz" wrap="square" lIns="144000" tIns="144000" rIns="144000" bIns="144000" numCol="1" spcCol="1270" anchor="ctr" anchorCtr="0">
        <a:noAutofit/>
      </a:bodyPr>
      <a:lstStyle>
        <a:defPPr algn="ctr" defTabSz="577850">
          <a:spcBef>
            <a:spcPct val="0"/>
          </a:spcBef>
          <a:spcAft>
            <a:spcPts val="0"/>
          </a:spcAft>
          <a:defRPr sz="1300" b="1" kern="1200" dirty="0" smtClean="0"/>
        </a:defPPr>
      </a:lstStyle>
      <a:style>
        <a:lnRef idx="2">
          <a:schemeClr val="lt1">
            <a:hueOff val="0"/>
            <a:satOff val="0"/>
            <a:lumOff val="0"/>
            <a:alphaOff val="0"/>
          </a:schemeClr>
        </a:lnRef>
        <a:fillRef idx="1">
          <a:schemeClr val="accent1">
            <a:hueOff val="0"/>
            <a:satOff val="0"/>
            <a:lumOff val="0"/>
            <a:alphaOff val="0"/>
          </a:schemeClr>
        </a:fillRef>
        <a:effectRef idx="0">
          <a:schemeClr val="accent1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  <a:lnDef>
      <a:spPr bwMode="auto">
        <a:noFill/>
        <a:ln w="3175">
          <a:solidFill>
            <a:srgbClr val="756452"/>
          </a:solidFill>
          <a:round/>
          <a:headEnd/>
          <a:tailEnd type="triangle" w="med" len="med"/>
        </a:ln>
        <a:effectLst/>
      </a:spPr>
      <a:bodyPr/>
      <a:lstStyle/>
    </a:lnDef>
    <a:txDef>
      <a:spPr>
        <a:noFill/>
      </a:spPr>
      <a:bodyPr wrap="none" lIns="0" tIns="0" rIns="0" bIns="0" rtlCol="0">
        <a:spAutoFit/>
      </a:bodyPr>
      <a:lstStyle>
        <a:defPPr>
          <a:defRPr sz="2000" b="1" dirty="0" smtClean="0"/>
        </a:defPPr>
      </a:lstStyle>
    </a:tx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79894</TotalTime>
  <Words>3749</Words>
  <Application>Microsoft Office PowerPoint</Application>
  <PresentationFormat>Affichage à l'écran (4:3)</PresentationFormat>
  <Paragraphs>266</Paragraphs>
  <Slides>41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41</vt:i4>
      </vt:variant>
    </vt:vector>
  </HeadingPairs>
  <TitlesOfParts>
    <vt:vector size="42" baseType="lpstr">
      <vt:lpstr>2_Modèle par défaut</vt:lpstr>
      <vt:lpstr>Présentation PowerPoint</vt:lpstr>
      <vt:lpstr>Plan de la présentation</vt:lpstr>
      <vt:lpstr>Plan de la présentation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e.azour</dc:creator>
  <cp:lastModifiedBy>BELAFKIH AHMED</cp:lastModifiedBy>
  <cp:revision>8518</cp:revision>
  <cp:lastPrinted>2022-11-28T08:10:42Z</cp:lastPrinted>
  <dcterms:created xsi:type="dcterms:W3CDTF">2008-03-27T17:13:29Z</dcterms:created>
  <dcterms:modified xsi:type="dcterms:W3CDTF">2023-05-23T17:09:44Z</dcterms:modified>
</cp:coreProperties>
</file>